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  <p:sldMasterId id="2147483851" r:id="rId2"/>
    <p:sldMasterId id="2147483864" r:id="rId3"/>
  </p:sldMasterIdLst>
  <p:notesMasterIdLst>
    <p:notesMasterId r:id="rId17"/>
  </p:notesMasterIdLst>
  <p:sldIdLst>
    <p:sldId id="310" r:id="rId4"/>
    <p:sldId id="297" r:id="rId5"/>
    <p:sldId id="311" r:id="rId6"/>
    <p:sldId id="312" r:id="rId7"/>
    <p:sldId id="313" r:id="rId8"/>
    <p:sldId id="321" r:id="rId9"/>
    <p:sldId id="319" r:id="rId10"/>
    <p:sldId id="275" r:id="rId11"/>
    <p:sldId id="314" r:id="rId12"/>
    <p:sldId id="315" r:id="rId13"/>
    <p:sldId id="316" r:id="rId14"/>
    <p:sldId id="32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z Kulisiewicz" initials="TK" lastIdx="3" clrIdx="0">
    <p:extLst>
      <p:ext uri="{19B8F6BF-5375-455C-9EA6-DF929625EA0E}">
        <p15:presenceInfo xmlns:p15="http://schemas.microsoft.com/office/powerpoint/2012/main" userId="2c211372cc5118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C25BB-76AB-429C-8C02-4323D32A1EB8}" v="46" dt="2023-09-21T21:04:43.397"/>
    <p1510:client id="{7FE374BC-FE4D-4D4C-9989-C3DCB0059A12}" v="1" dt="2023-09-21T21:09:06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square"/>
            <c:size val="8"/>
            <c:spPr>
              <a:solidFill>
                <a:schemeClr val="bg1"/>
              </a:solidFill>
              <a:ln w="28575">
                <a:solidFill>
                  <a:schemeClr val="l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5295817794310003E-2"/>
                  <c:y val="-5.4239944037932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C1-4E02-B247-20062D134D58}"/>
                </c:ext>
              </c:extLst>
            </c:dLbl>
            <c:dLbl>
              <c:idx val="1"/>
              <c:layout>
                <c:manualLayout>
                  <c:x val="-2.43858057735107E-2"/>
                  <c:y val="-6.5982024743641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60387221197117"/>
                      <c:h val="0.142198214710216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C1-4E02-B247-20062D134D58}"/>
                </c:ext>
              </c:extLst>
            </c:dLbl>
            <c:dLbl>
              <c:idx val="2"/>
              <c:layout>
                <c:manualLayout>
                  <c:x val="-9.074902401243351E-2"/>
                  <c:y val="-0.1196903856476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C1-4E02-B247-20062D134D58}"/>
                </c:ext>
              </c:extLst>
            </c:dLbl>
            <c:dLbl>
              <c:idx val="3"/>
              <c:layout>
                <c:manualLayout>
                  <c:x val="-9.4433981807852604E-2"/>
                  <c:y val="-0.10948757726633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C1-4E02-B247-20062D134D58}"/>
                </c:ext>
              </c:extLst>
            </c:dLbl>
            <c:dLbl>
              <c:idx val="4"/>
              <c:layout>
                <c:manualLayout>
                  <c:x val="-7.7370468593136829E-2"/>
                  <c:y val="-0.112086505434670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C1-4E02-B247-20062D134D58}"/>
                </c:ext>
              </c:extLst>
            </c:dLbl>
            <c:dLbl>
              <c:idx val="5"/>
              <c:layout>
                <c:manualLayout>
                  <c:x val="-7.4632201698046116E-2"/>
                  <c:y val="-9.886780240452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C1-4E02-B247-20062D134D58}"/>
                </c:ext>
              </c:extLst>
            </c:dLbl>
            <c:dLbl>
              <c:idx val="6"/>
              <c:layout>
                <c:manualLayout>
                  <c:x val="-1.0767096292407356E-3"/>
                  <c:y val="-9.8867802404522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C1-4E02-B247-20062D134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436.3</c:v>
                </c:pt>
                <c:pt idx="1">
                  <c:v>429.1</c:v>
                </c:pt>
                <c:pt idx="2">
                  <c:v>416.2</c:v>
                </c:pt>
                <c:pt idx="3">
                  <c:v>424.3</c:v>
                </c:pt>
                <c:pt idx="4">
                  <c:v>428.6</c:v>
                </c:pt>
                <c:pt idx="5">
                  <c:v>428.3</c:v>
                </c:pt>
                <c:pt idx="6">
                  <c:v>429.8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C1-4E02-B247-20062D134D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296101608"/>
        <c:axId val="339912136"/>
      </c:lineChart>
      <c:catAx>
        <c:axId val="29610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912136"/>
        <c:crosses val="autoZero"/>
        <c:auto val="1"/>
        <c:lblAlgn val="ctr"/>
        <c:lblOffset val="100"/>
        <c:noMultiLvlLbl val="0"/>
      </c:catAx>
      <c:valAx>
        <c:axId val="3399121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9610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73E6E-85B8-4E31-B7C4-F235961032D3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7EA6-ED74-4673-9A7C-3B2E51C324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6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7EA6-ED74-4673-9A7C-3B2E51C3246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3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7EA6-ED74-4673-9A7C-3B2E51C3246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38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owy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81635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81728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7897FDD4-9934-4DA7-AF10-4AD07D6BA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3B0B16-6CEE-4C05-82C8-F495622B0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4" y="6213006"/>
            <a:ext cx="4783027" cy="565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0506A-4859-46D0-9384-9E153696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ED36B7-845F-4022-B2F4-F9506218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F8D8C-9ACB-49C4-BD0A-7BE76A1F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234E6D-AD4C-4A30-9485-6E716D95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EE31B8-5928-47C0-B80F-D29F4F55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66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46C7F-7DA1-4176-8E70-06D4DDD6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B938BA-173B-47F9-805A-3B0AC78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331935-7541-4487-B4A6-12FE2D40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193AB9-C7B5-4482-9464-E0A0E4AD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9C65EC-6A96-4D5E-965F-7D3A4C5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9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85B85-3FEE-43C7-83E3-905B5DFF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D11F0-F7BB-4B77-99B2-4822E76EB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F70259-0659-46DB-9663-C337C319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214D92-2C33-4160-A35D-ED145100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7A155A-A1DC-4EFE-AD3F-F9DC9F4E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25ADDF-723B-4C2E-AB6E-CD66BCCE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29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FC9EF-D2E3-437F-BDAA-3D7C6492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3F4266-55D0-43C0-9811-9A92F8DE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72FA9A-9F2A-4FBC-92F4-88C2C6CB3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EFBEEA-B3E1-4DFD-8CCC-00BC9BFB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5763EF-BC48-4EC6-A69F-346D12131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9E673AE-362A-4974-923E-9F867A7E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0F0672-D9D7-469B-8242-8971E3ED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B9E640A-C95A-45A1-9559-2BFC3A5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00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56AE7-1680-49B0-80D9-30A87366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27D1F8-6792-4633-9F60-D7677FF4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323458-2605-4C00-A38F-AF15D7F4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12BAA8-604C-4131-8565-AB4F3888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4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739B8F-C4A3-42EC-967E-369F8C69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27C07E-530E-4054-A125-794F4343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1EC6C0-3CE8-4ACF-AB53-1E8C10BE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31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9952-9319-4CAE-B794-9430F577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12EC0-81B0-4C54-8039-C0617CA9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B3FFBD-EB39-4F39-987F-A5623AE9E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7DE2A-D992-456C-B673-89406171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CCD95-4443-4769-8583-C0753339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5DB2A9-FAF0-4D9F-8FEC-0CA79EF3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75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3F388-41DE-4884-BD5F-ADF96CCE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BEC4ECD-E269-4E62-BB06-E94EE6793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F838C8-728D-4758-87C6-D9BA562DF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7E420D-5DCF-4000-997E-D04B3853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8C3EE5-B394-4674-800D-C4148BFE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8C8BF9-60F1-489A-99C1-CE9B8FDA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45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789C5-23A2-4BA9-BB14-443AE098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6EB422-74F1-48AE-814A-4EDD5D38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CAF5C9-92F1-4693-A498-62FBCA19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A6ED00-16EF-4A82-961D-12E61AA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23DA2A-4134-4034-B6AD-4855E3D9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91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77B99CB-0984-4FF8-A672-4CB6AEED9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F117EA-9A4F-4191-8662-367AD9F6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931F5D-152C-47BE-8721-91E9FFB0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95672B-867D-4C33-A687-C6D7E7F4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49C8B-5137-4212-A21A-6EB42A4E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3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odstawowy z rysun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40D115-7092-48ED-9340-096B498D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3E4E213B-4FB5-4688-92AA-766F80AA6A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owy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816352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81728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AF3F00-E760-2980-E4BF-C43947FF4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1911"/>
            <a:ext cx="10567447" cy="6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stawowy z rysun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956" y="508533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5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dstawowy 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8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B14A6E2-5568-4381-B8E1-02CFBBC87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7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Podstawowy_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9A53F5E-9E1E-4FE0-B7E7-2A537DE9F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Podstawowy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828B73C-6A97-40D1-9446-C1167C4ED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9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34E8E4A-F817-48FA-9764-A4DF279E3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5701" y="6281928"/>
            <a:ext cx="6172658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565A-5197-4CD3-9338-F137EC660A0F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9EDE-61DB-4E4A-B5C9-3977C7AD5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479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565A-5197-4CD3-9338-F137EC660A0F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9EDE-61DB-4E4A-B5C9-3977C7AD5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dstawowy 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9DD03793-CC98-4C7A-B910-DBE0495D5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06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00" y="6281928"/>
            <a:ext cx="6172659" cy="49987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kst tytułowy"/>
          <p:cNvSpPr txBox="1">
            <a:spLocks noGrp="1"/>
          </p:cNvSpPr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11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3867911" y="868680"/>
            <a:ext cx="7315201" cy="5120641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908521" y="6404292"/>
            <a:ext cx="256541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00" y="6281928"/>
            <a:ext cx="6172659" cy="4998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61418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38799EA-8FF6-42C8-865C-8BD585947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B4D517F8-065B-457C-99B0-42B88E7D1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Podstawowy_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73D7A37-B144-4FE2-B6BE-91861A3F5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2A074097-7C7A-4F4C-BA2F-7A47E2739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Podstawowy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967DF73-B69D-4A23-B460-1548C64A1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13" name="Symbol zastępczy obrazu 6">
            <a:extLst>
              <a:ext uri="{FF2B5EF4-FFF2-40B4-BE49-F238E27FC236}">
                <a16:creationId xmlns:a16="http://schemas.microsoft.com/office/drawing/2014/main" id="{5E73C5C5-3C9E-42FA-BE0B-DB5626AB2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5406C3-01EF-487B-A98A-9B4A008E1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4" y="6213006"/>
            <a:ext cx="4783027" cy="565336"/>
          </a:xfrm>
          <a:prstGeom prst="rect">
            <a:avLst/>
          </a:prstGeom>
        </p:spPr>
      </p:pic>
      <p:pic>
        <p:nvPicPr>
          <p:cNvPr id="9" name="Symbol zastępczy obrazu 6">
            <a:extLst>
              <a:ext uri="{FF2B5EF4-FFF2-40B4-BE49-F238E27FC236}">
                <a16:creationId xmlns:a16="http://schemas.microsoft.com/office/drawing/2014/main" id="{49A6D720-5970-468C-ADF8-2E218ADCFA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7734F5-FEE9-4D04-A4B9-07C76A62F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213006"/>
            <a:ext cx="4615942" cy="565336"/>
          </a:xfrm>
          <a:prstGeom prst="rect">
            <a:avLst/>
          </a:prstGeom>
        </p:spPr>
      </p:pic>
      <p:pic>
        <p:nvPicPr>
          <p:cNvPr id="8" name="Symbol zastępczy obrazu 6">
            <a:extLst>
              <a:ext uri="{FF2B5EF4-FFF2-40B4-BE49-F238E27FC236}">
                <a16:creationId xmlns:a16="http://schemas.microsoft.com/office/drawing/2014/main" id="{B7908B9E-0941-4A2D-8965-430DDA986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7AA4A-8BC4-49EF-9E5C-5A107DEC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EF5A2F-FA65-457D-AAC1-79FB574CE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6EB6FE-CD1C-44BF-A040-8A580283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D9A97C-9C48-4325-B4AA-453B35DC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52351-33B1-4E40-80CB-796CB62F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3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19623" y="6170537"/>
            <a:ext cx="1371600" cy="609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D95DDA-1CF7-4904-848E-559B366DAAA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3" y="6251156"/>
            <a:ext cx="4699019" cy="575511"/>
          </a:xfrm>
          <a:prstGeom prst="rect">
            <a:avLst/>
          </a:prstGeom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B01106E2-C94A-4DBB-B188-57CAFB8BCB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0707" y="6265978"/>
            <a:ext cx="1362014" cy="44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0" r:id="rId3"/>
    <p:sldLayoutId id="2147483843" r:id="rId4"/>
    <p:sldLayoutId id="2147483844" r:id="rId5"/>
    <p:sldLayoutId id="2147483845" r:id="rId6"/>
    <p:sldLayoutId id="2147483846" r:id="rId7"/>
    <p:sldLayoutId id="214748384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BB8FBF-ABD0-4FE7-81A8-79D1373B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8F2D44-5D38-44F6-8CAD-3C4C62E0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97761E-6B3E-437F-976A-548E8A230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4DA-5BE9-4341-9411-E9E271E13496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6B3EA8-D774-43BC-B205-18DB5FD7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716930-10D7-400B-B761-6EDE9467B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B12E-4E68-403E-870F-72CDDB989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6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8F782D-C7E3-54C0-F42F-561A60DC2B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81911"/>
            <a:ext cx="10567447" cy="6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srit.radasektorowa.pl/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outube.com/watch?v=4FhQ_MIcZVM" TargetMode="External"/><Relationship Id="rId5" Type="http://schemas.openxmlformats.org/officeDocument/2006/relationships/hyperlink" Target="https://www.facebook.com/RadaSektorowa" TargetMode="External"/><Relationship Id="rId4" Type="http://schemas.openxmlformats.org/officeDocument/2006/relationships/hyperlink" Target="https://srtcb.radasektorowa.pl/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ytuł 1"/>
          <p:cNvSpPr txBox="1">
            <a:spLocks noGrp="1"/>
          </p:cNvSpPr>
          <p:nvPr>
            <p:ph type="ctrTitle"/>
          </p:nvPr>
        </p:nvSpPr>
        <p:spPr>
          <a:xfrm>
            <a:off x="1018332" y="1759788"/>
            <a:ext cx="7315201" cy="21824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700" spc="-99"/>
            </a:pPr>
            <a:r>
              <a:rPr lang="pl-PL" sz="4000" dirty="0">
                <a:solidFill>
                  <a:schemeClr val="bg1"/>
                </a:solidFill>
                <a:ea typeface="+mj-lt"/>
                <a:cs typeface="+mj-lt"/>
              </a:rPr>
              <a:t>Luka kompetencyjna </a:t>
            </a:r>
            <a:br>
              <a:rPr lang="pl-PL" sz="4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4000" dirty="0">
                <a:solidFill>
                  <a:schemeClr val="bg1"/>
                </a:solidFill>
                <a:ea typeface="+mj-lt"/>
                <a:cs typeface="+mj-lt"/>
              </a:rPr>
              <a:t>w sektorze ICT</a:t>
            </a:r>
            <a:br>
              <a:rPr lang="pl-PL" sz="4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pl-PL" sz="36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pl-PL" sz="3600" dirty="0">
                <a:solidFill>
                  <a:schemeClr val="bg1"/>
                </a:solidFill>
                <a:ea typeface="+mj-lt"/>
                <a:cs typeface="+mj-lt"/>
              </a:rPr>
              <a:t>Rola rad sektorowych</a:t>
            </a:r>
            <a:endParaRPr lang="pl-PL" sz="3600" dirty="0"/>
          </a:p>
        </p:txBody>
      </p:sp>
      <p:sp>
        <p:nvSpPr>
          <p:cNvPr id="809" name="pole tekstowe 2"/>
          <p:cNvSpPr txBox="1"/>
          <p:nvPr/>
        </p:nvSpPr>
        <p:spPr>
          <a:xfrm>
            <a:off x="1115599" y="4333821"/>
            <a:ext cx="731520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pl-PL" sz="2400" dirty="0"/>
              <a:t>Tomasz Kulisiewicz </a:t>
            </a:r>
          </a:p>
          <a:p>
            <a:r>
              <a:rPr lang="pl-PL" sz="2400" dirty="0"/>
              <a:t>Sektorowa Rada ds. Kompetencji - Informatyka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0" dirty="0">
                <a:latin typeface="Corbel"/>
                <a:sym typeface="Corbel"/>
              </a:rPr>
              <a:t>Łódź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sym typeface="Corbel"/>
              </a:rPr>
              <a:t>, 22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sym typeface="Corbel"/>
              </a:rPr>
              <a:t>września 2023 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sym typeface="Corbel"/>
            </a:endParaRP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CF600733-6B05-D476-787D-17CD7F3C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</a:t>
            </a:fld>
            <a:r>
              <a:rPr lang="pl-PL" dirty="0"/>
              <a:t> /13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18AB60-1387-3484-F1E8-D269854E3F6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400" dirty="0"/>
              <a:t>Wnioski z badań Rad: obszary problemowe  </a:t>
            </a:r>
            <a:br>
              <a:rPr lang="pl-PL" sz="3400" dirty="0"/>
            </a:br>
            <a:r>
              <a:rPr lang="pl-PL" sz="3400" dirty="0"/>
              <a:t>i bariery w edukacji ICT</a:t>
            </a:r>
            <a:br>
              <a:rPr lang="pl-PL" dirty="0"/>
            </a:br>
            <a:r>
              <a:rPr lang="pl-PL" sz="2800" i="1" dirty="0"/>
              <a:t>(z punktu widzenia firm sektora)</a:t>
            </a:r>
            <a:endParaRPr lang="pl-PL" i="1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5C1F094-FCD1-8655-F47D-D657F83EFDDA}"/>
              </a:ext>
            </a:extLst>
          </p:cNvPr>
          <p:cNvGraphicFramePr>
            <a:graphicFrameLocks noGrp="1"/>
          </p:cNvGraphicFramePr>
          <p:nvPr/>
        </p:nvGraphicFramePr>
        <p:xfrm>
          <a:off x="3627773" y="602488"/>
          <a:ext cx="8128000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97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5234203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Liczba studentów informatyki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„Wysysanie” studentów przez rynek pracy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Nikłe zainteresowanie studentów informatyki karierą akademicką, zwiększanie się luki pokoleniowej wśród nauczycieli akademickich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woli politycznej wspierania rozwoju informatyki, w tym specjalistycznego szkolnictwa wyższego i branżowego oraz współpracy edukacja-biznes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zachęt systemowych dla zwiększenia zainteresowanie uczelni współpracą z biznesem, brak spójnych programów i polityk „</a:t>
                      </a:r>
                      <a:r>
                        <a:rPr lang="pl-PL" sz="1400" dirty="0" err="1"/>
                        <a:t>ponadresortowych</a:t>
                      </a:r>
                      <a:r>
                        <a:rPr lang="pl-PL" sz="1400" dirty="0"/>
                        <a:t>”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Niska skuteczność i fasadowość np. rad uczelni, uczelnianych pełnomocników lub centrów współpracy z biznesem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Liczba uczniów i absolwentów specjalności ICT w szkołach branżowych II stopnia, udział kobiet wśród uczniów i studentów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nauczycieli informatyki w szkołach branżowych głównie z powodu bardzo niskich płac w szkolnictwie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zachęt systemowych dla firm ICT współpracujących z systemem szkolnictwa (rekompensata za mentoring) -negatywne stanowisko resortu finansów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Bariera postaw i stereotypów społecznych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Udział osób z niepełnosprawnościami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Brak dostatecznie skutecznych programów i działań wspierających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5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Interdyscyplinarność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Konieczność porozumień międzywydziałowych i międzyuczelnianych w celu zapewnienia interdyscyplinarności 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17589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F1C8C661-7DED-2B08-115D-173CC006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10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/>
            </a:lvl1pPr>
          </a:lstStyle>
          <a:p>
            <a:r>
              <a:rPr lang="pl-PL" sz="3400" dirty="0"/>
              <a:t>Wnioski z badań Rad:</a:t>
            </a:r>
            <a:br>
              <a:rPr lang="pl-PL" sz="3400" dirty="0"/>
            </a:br>
            <a:r>
              <a:rPr lang="pl-PL" sz="3400" dirty="0"/>
              <a:t>obszary problemowe  </a:t>
            </a:r>
            <a:br>
              <a:rPr lang="pl-PL" sz="3400" dirty="0"/>
            </a:br>
            <a:r>
              <a:rPr lang="pl-PL" sz="3400" dirty="0"/>
              <a:t>i bariery </a:t>
            </a:r>
            <a:br>
              <a:rPr lang="pl-PL" sz="3400" dirty="0"/>
            </a:br>
            <a:r>
              <a:rPr lang="pl-PL" sz="3400" dirty="0"/>
              <a:t>- otoczenie gospodarcze i legislacyjne 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D07EA382-A3A2-0C6E-013C-1941F87C1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43219"/>
              </p:ext>
            </p:extLst>
          </p:nvPr>
        </p:nvGraphicFramePr>
        <p:xfrm>
          <a:off x="3739692" y="1663775"/>
          <a:ext cx="8128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97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5234203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Nowoczesne rozwiązania informatyczne w administracji publicznej i gospodarce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Słabe zainteresowanie wykorzystaniem  nowoczesnych rozwiązań IT w instytucjach publicznych i firmach nieinformatycznych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Zachowawcze nastawienie instytucji publicznych i firm nieinformatycznych w odniesieniu do zaawansowanych rozwiązań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Stabilizacja  otoczenia gospodarczego i legislacyjnego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stabilności prawa, zwłaszcza gospodarczego i podatkowego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algorytmizacji legislacji jako podstawy architektur informacyjnych dla systemów informatycznych administracji publicznej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Duże obciążenie niestabilnością legislacji zwłaszcza mikro i małych firm informatycznych, stanowiących większość sektora IT i dużą część sektora telekomunikacji i </a:t>
                      </a:r>
                      <a:r>
                        <a:rPr lang="pl-PL" sz="1400" dirty="0" err="1"/>
                        <a:t>cyberbezpieczeństwa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B0082BC-481C-7BAE-ECFB-CE98FD8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11</a:t>
            </a:fld>
            <a:r>
              <a:rPr lang="pl-PL" dirty="0"/>
              <a:t> 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6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/>
            </a:lvl1pPr>
          </a:lstStyle>
          <a:p>
            <a:r>
              <a:rPr lang="pl-PL" sz="3400" dirty="0"/>
              <a:t>Wnioski z badań Rad:</a:t>
            </a:r>
            <a:br>
              <a:rPr lang="pl-PL" sz="3400" dirty="0"/>
            </a:br>
            <a:r>
              <a:rPr lang="pl-PL" sz="3400" dirty="0"/>
              <a:t>obszary problemowe  </a:t>
            </a:r>
            <a:br>
              <a:rPr lang="pl-PL" sz="3400" dirty="0"/>
            </a:br>
            <a:r>
              <a:rPr lang="pl-PL" sz="3400" dirty="0"/>
              <a:t>i bariery </a:t>
            </a:r>
            <a:br>
              <a:rPr lang="pl-PL" sz="3400" dirty="0"/>
            </a:br>
            <a:r>
              <a:rPr lang="pl-PL" sz="3400" dirty="0"/>
              <a:t>- otoczenie gospodarcze i legislacyjne 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D07EA382-A3A2-0C6E-013C-1941F87C1E8D}"/>
              </a:ext>
            </a:extLst>
          </p:cNvPr>
          <p:cNvGraphicFramePr>
            <a:graphicFrameLocks noGrp="1"/>
          </p:cNvGraphicFramePr>
          <p:nvPr/>
        </p:nvGraphicFramePr>
        <p:xfrm>
          <a:off x="3739692" y="1663775"/>
          <a:ext cx="81280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797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5234203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Nowoczesne rozwiązania informatyczne w administracji publicznej i gospodarce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Słabe zainteresowanie wykorzystaniem  nowoczesnych rozwiązań IT w instytucjach publicznych i firmach nieinformatycznych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Zachowawcze nastawienie instytucji publicznych i firm nieinformatycznych w odniesieniu do zaawansowanych rozwiązań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/>
                        <a:t>Stabilizacja  otoczenia gospodarczego i legislacyjnego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stabilności prawa, zwłaszcza gospodarczego i podatkowego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Brak algorytmizacji legislacji jako podstawy architektur informacyjnych dla systemów informatycznych administracji publicznej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/>
                        <a:t>Duże obciążenie niestabilnością legislacji zwłaszcza mikro i małych firm informatycznych, stanowiących większość sektora IT i dużą część sektora telekomunikacji i </a:t>
                      </a:r>
                      <a:r>
                        <a:rPr lang="pl-PL" sz="1400" dirty="0" err="1"/>
                        <a:t>cyberbezpieczeństwa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B0082BC-481C-7BAE-ECFB-CE98FD8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12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7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Zapraszam </a:t>
            </a:r>
            <a:br>
              <a:rPr lang="pl-PL" sz="3200" dirty="0"/>
            </a:br>
            <a:r>
              <a:rPr lang="pl-PL" sz="3200" dirty="0"/>
              <a:t>do </a:t>
            </a:r>
            <a:br>
              <a:rPr lang="pl-PL" sz="3200" dirty="0"/>
            </a:br>
            <a:r>
              <a:rPr lang="pl-PL" sz="3200" dirty="0"/>
              <a:t>serwisów </a:t>
            </a:r>
            <a:br>
              <a:rPr lang="pl-PL" sz="3200" dirty="0"/>
            </a:br>
            <a:r>
              <a:rPr lang="pl-PL" sz="3200" dirty="0"/>
              <a:t>Rad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403336" y="1680746"/>
            <a:ext cx="31751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strona WWW </a:t>
            </a: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https://srit.radasektorowa.pl/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https://srtcb.radasektorowa.pl/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profil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FB</a:t>
            </a:r>
          </a:p>
          <a:p>
            <a:pPr>
              <a:buClr>
                <a:schemeClr val="accent1"/>
              </a:buClr>
            </a:pP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pl-PL" dirty="0">
                <a:hlinkClick r:id="rId5"/>
              </a:rPr>
              <a:t>https://www.facebook.com/RadaSektorowa</a:t>
            </a:r>
            <a:endParaRPr lang="pl-PL" dirty="0"/>
          </a:p>
          <a:p>
            <a:pPr>
              <a:buClr>
                <a:schemeClr val="accent1"/>
              </a:buClr>
            </a:pP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kanał  YouTube</a:t>
            </a: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https://www.youtube.com/watch?v=4FhQ_MIcZVM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2562C8-1E2E-48B3-9FF7-2B76AF544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396" y="1116998"/>
            <a:ext cx="2446724" cy="1301730"/>
          </a:xfrm>
          <a:prstGeom prst="rect">
            <a:avLst/>
          </a:prstGeom>
        </p:spPr>
      </p:pic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6EB1E1EE-A339-48D3-8BA2-009A07A9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r>
              <a:rPr lang="pl-PL" dirty="0"/>
              <a:t> /13</a:t>
            </a:r>
            <a:endParaRPr lang="en-US" dirty="0"/>
          </a:p>
        </p:txBody>
      </p:sp>
      <p:pic>
        <p:nvPicPr>
          <p:cNvPr id="4" name="Obraz 3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3265349B-9788-6012-FF7D-EC16B6C21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958" y="2786804"/>
            <a:ext cx="2862630" cy="1205000"/>
          </a:xfrm>
          <a:prstGeom prst="rect">
            <a:avLst/>
          </a:prstGeom>
        </p:spPr>
      </p:pic>
      <p:pic>
        <p:nvPicPr>
          <p:cNvPr id="9" name="Obraz 8" descr="Obraz zawierający tekst, elektronika, zrzut ekranu, multimedia&#10;&#10;Opis wygenerowany automatycznie">
            <a:extLst>
              <a:ext uri="{FF2B5EF4-FFF2-40B4-BE49-F238E27FC236}">
                <a16:creationId xmlns:a16="http://schemas.microsoft.com/office/drawing/2014/main" id="{A58D3BED-B5AB-DE3D-7086-A3E46B282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1" y="4359881"/>
            <a:ext cx="2138968" cy="15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Projekt </a:t>
            </a:r>
            <a:br>
              <a:rPr lang="pl-PL" dirty="0"/>
            </a:br>
            <a:r>
              <a:rPr lang="pl-PL" dirty="0"/>
              <a:t>i realizatorzy</a:t>
            </a:r>
          </a:p>
        </p:txBody>
      </p:sp>
      <p:pic>
        <p:nvPicPr>
          <p:cNvPr id="3" name="Symbol zastępczy obrazu 6">
            <a:extLst>
              <a:ext uri="{FF2B5EF4-FFF2-40B4-BE49-F238E27FC236}">
                <a16:creationId xmlns:a16="http://schemas.microsoft.com/office/drawing/2014/main" id="{720172D4-4486-782A-26DB-3D04E8EE5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888" y="2021717"/>
            <a:ext cx="2369798" cy="78160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A534C59-813D-134A-2317-E33A09A36B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66" y="3821973"/>
            <a:ext cx="1009832" cy="3497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C295B1D-A2BD-000F-F5B7-806A98EBB8F9}"/>
              </a:ext>
            </a:extLst>
          </p:cNvPr>
          <p:cNvSpPr txBox="1"/>
          <p:nvPr/>
        </p:nvSpPr>
        <p:spPr>
          <a:xfrm>
            <a:off x="6096000" y="797510"/>
            <a:ext cx="57668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/>
              <a:t>Sektorowa Rada ds. Kompetencji – Informatyka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/>
              <a:t>Sektorowa Rada ds. Kompetencji – Telekomunikacja i Cyberbezpieczeństwo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dofinansowane za pośrednictwem PARP z Europejskiego Funduszu Społecznego w ramach Programu Operacyjnego Wiedza, Edukacja, Rozwój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/>
              <a:t>Realizatorzy – partnerzy 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Polskie Towarzystwo Informatyczne </a:t>
            </a:r>
            <a:r>
              <a:rPr lang="pl-PL" dirty="0"/>
              <a:t>(lider)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stowarzyszenie zawodowe teoretyków, dydaktyków oraz praktyków-specjalistów informatyki (istniejące od 1981 r.)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Polska Izba Informatyki i Telekomunikacji </a:t>
            </a:r>
            <a:r>
              <a:rPr lang="pl-PL" dirty="0"/>
              <a:t> 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izba gospodarcza firm działających w sektorze teleinformatyki i komunikacji elektronicznej (istniejąca od 1993 r.)</a:t>
            </a:r>
            <a:endParaRPr lang="pl-PL" sz="16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/>
              <a:t>Cel działania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dopasowanie systemu edukacji (formalnej i pozaformalnej) specjalistów ICT do dzisiejszych i przyszłych potrzeb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7A61E3FC-BE33-8753-1B27-74A082B4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2</a:t>
            </a:fld>
            <a:r>
              <a:rPr lang="pl-PL" dirty="0"/>
              <a:t> /13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Obszary działalności – badania i analizy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38D529-70AA-0D66-CDA7-A3E61059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63" y="631678"/>
            <a:ext cx="2165937" cy="13900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393392A-C6F4-7665-9C47-9C51CE33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78" y="1431480"/>
            <a:ext cx="2947482" cy="1076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011587-CBE0-355C-4D1F-DA1847847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66" y="2528141"/>
            <a:ext cx="1464487" cy="147400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B146F75-3EDB-F183-5C08-265A8CB99880}"/>
              </a:ext>
            </a:extLst>
          </p:cNvPr>
          <p:cNvSpPr txBox="1"/>
          <p:nvPr/>
        </p:nvSpPr>
        <p:spPr>
          <a:xfrm>
            <a:off x="7970808" y="710598"/>
            <a:ext cx="368343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Obserwacja i analizy trendów cyfrowej transformacji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dirty="0"/>
              <a:t>m. in. na potrzeby rekomendacji dla PARP dotyczącej potrzeb kompetencyjnych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Badania potrzeb kompetencyjnych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„covidowe” i „zwykłe”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 Inne analizy i ankiety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analizy bieżące rynku pracy IT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Analizy Sektorowych Ram Kwalifikacji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Udział w Branżowych Badaniach Kapitału Ludzkiego: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sektorze IT </a:t>
            </a:r>
            <a:r>
              <a:rPr lang="pl-PL" sz="1400" i="1" dirty="0"/>
              <a:t>(Centrum Ewaluacji i Analiz Polityk Publicznych UJ , edycje 2020 i 2021)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branży telekomunikacja i cyberbezpieczeństwo </a:t>
            </a:r>
            <a:r>
              <a:rPr lang="pl-PL" sz="1400" i="1" dirty="0"/>
              <a:t>(</a:t>
            </a:r>
            <a:r>
              <a:rPr lang="en-US" sz="1400" i="1" dirty="0"/>
              <a:t>IBC GROUP Central Europe Holding/CBM INDICATOR</a:t>
            </a:r>
            <a:r>
              <a:rPr lang="pl-PL" sz="1400" i="1" dirty="0"/>
              <a:t>, edycja 2021)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b="1" dirty="0"/>
              <a:t>Powołanie Komitetu Technicznego 337 ds. Kompetencji IT w Polskim Komitecie N0rmalizacyjnym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5EBF681-46E9-6ED9-9673-E635DCA94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018" y="2821530"/>
            <a:ext cx="2215461" cy="16127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43B20D2-8EF1-922E-B764-5509B4D2B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36" y="4434232"/>
            <a:ext cx="1396260" cy="164823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1A63BD0-39D1-3C10-264D-DCBAD726E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160" y="3791510"/>
            <a:ext cx="1665647" cy="193351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ADEB4106-CDD0-0C9B-3936-7995F717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3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Obszary działalności – opinie i stanowiska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146F75-3EDB-F183-5C08-265A8CB99880}"/>
              </a:ext>
            </a:extLst>
          </p:cNvPr>
          <p:cNvSpPr txBox="1"/>
          <p:nvPr/>
        </p:nvSpPr>
        <p:spPr>
          <a:xfrm>
            <a:off x="7139031" y="577495"/>
            <a:ext cx="4515214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Opiniowanie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kolejnych edycji Programu Rozwoju Kompetencji Cyfrowych - dla Ministerstwa Cyfryzacji, Rady ds. Cyfryzacji oraz KPRM Cyfryzacja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wniosków do Zintegrowanego Systemu Kwalifikacji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programów studiów informatycznych przy wnioskach uczelni o uruchamianie studiów informatycznych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podstaw programowych w szkołach branżowych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Opinie i stanowiska Rad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Opinie wspólnych zespołów ekspertów SRIT i SRTCB w sprawie wpływu na rynek pracy ICT: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wydarzeń na Białorusi dla programu Polish Business Harbour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imigracji z Ukrainy po agresji Rosji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Udział przedstawicieli i ekspertów Rad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grupach roboczych i zespołach Ministerstwa Cyfryzacji/KPRM Cyfryzacja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analizach Polskiego Instytutu Ekonomicznego dotyczących luki kadrowej ICT 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innych przedsięwzięciach związanych z edukacją ICT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884D5A-75FE-B1E2-F22D-8DD1F105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68" y="984511"/>
            <a:ext cx="3606148" cy="18805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58A4D8E-4B31-D141-6E3B-3E444458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99" y="2692541"/>
            <a:ext cx="2229390" cy="236824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9DFE86-BF2D-5FD5-A479-0EF25425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4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0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dirty="0"/>
              <a:t>Luka kadrowa</a:t>
            </a:r>
            <a:br>
              <a:rPr lang="pl-PL" dirty="0"/>
            </a:br>
            <a:br>
              <a:rPr lang="pl-PL" dirty="0"/>
            </a:br>
            <a:r>
              <a:rPr lang="pl-PL" dirty="0"/>
              <a:t>Co ją zapełni?</a:t>
            </a:r>
          </a:p>
        </p:txBody>
      </p:sp>
      <p:sp>
        <p:nvSpPr>
          <p:cNvPr id="3" name="Symbol zastępczy zawartości 9">
            <a:extLst>
              <a:ext uri="{FF2B5EF4-FFF2-40B4-BE49-F238E27FC236}">
                <a16:creationId xmlns:a16="http://schemas.microsoft.com/office/drawing/2014/main" id="{50E2C46A-4943-C1B0-3A39-703BABE03235}"/>
              </a:ext>
            </a:extLst>
          </p:cNvPr>
          <p:cNvSpPr txBox="1">
            <a:spLocks/>
          </p:cNvSpPr>
          <p:nvPr/>
        </p:nvSpPr>
        <p:spPr>
          <a:xfrm>
            <a:off x="3851611" y="688990"/>
            <a:ext cx="7904162" cy="535305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</a:rPr>
              <a:t>Wśród 429,8 tys. przyjętych na studia w roku 2022/2023…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tx1"/>
                </a:solidFill>
              </a:rPr>
              <a:t>…informatyka nadal numerem 1.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8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1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1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1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i="1" baseline="30000" dirty="0">
                <a:effectLst/>
                <a:latin typeface="+mn-lt"/>
                <a:ea typeface="Times New Roman" panose="02020603050405020304" pitchFamily="18" charset="0"/>
              </a:rPr>
              <a:t>*) bez uczelni medycznych nadzorowanych przez Ministra Zdrowia</a:t>
            </a:r>
            <a:endParaRPr lang="pl-PL" sz="2300" b="1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3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300" b="1" dirty="0">
                <a:solidFill>
                  <a:schemeClr val="tx1"/>
                </a:solidFill>
              </a:rPr>
              <a:t>Technologie informacyjne w technikach i szkołach branżowych II stopnia (na 722,5 tys. uczniów ogółem w 2022/2023 w- dane GUS)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100" dirty="0">
                <a:solidFill>
                  <a:schemeClr val="tx1"/>
                </a:solidFill>
              </a:rPr>
              <a:t>w roku 2021/2022: 111,4 tys. absolwentów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100" dirty="0">
                <a:solidFill>
                  <a:schemeClr val="tx1"/>
                </a:solidFill>
              </a:rPr>
              <a:t> w tym 23,6 tys. absolwentów ICT</a:t>
            </a:r>
          </a:p>
          <a:p>
            <a:pPr marL="3074670" lvl="6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300" b="1" dirty="0">
                <a:solidFill>
                  <a:schemeClr val="tx1"/>
                </a:solidFill>
              </a:rPr>
              <a:t>Mimo tej popularności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nadal deficyt 25-147 tys. informatyków (w zależności od „funkcji celu” (Raport PIE, 2022) … 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…w tym ok. 15-17 tys. specjalistów cyberbezpieczeństwa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300" b="1" dirty="0">
                <a:solidFill>
                  <a:schemeClr val="tx1"/>
                </a:solidFill>
              </a:rPr>
              <a:t>Luki nie zapełnili informatycy z Białorusi i Ukrainy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300" b="1" dirty="0">
                <a:solidFill>
                  <a:schemeClr val="tx1"/>
                </a:solidFill>
              </a:rPr>
              <a:t>Tendencje widoczne od kilku(nastu) lat 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nadal tylko ok. 15% to kobiety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tylko 30% studentów informatyki kontynuuje naukę na studiach 2. stopnia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rezygnacja ze studiów - ok. 10% programistów dokształca się tylko w edukacji nieformalnej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300" b="1" dirty="0">
                <a:solidFill>
                  <a:schemeClr val="tx1"/>
                </a:solidFill>
              </a:rPr>
              <a:t>Dlaczego są to problemy?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kto będzie kształcił informatyków?</a:t>
            </a:r>
          </a:p>
          <a:p>
            <a:pPr marL="78867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czy firmy ICT zmienią politykę pozyskiwania pracowników z </a:t>
            </a:r>
            <a:r>
              <a:rPr lang="pl-PL" sz="2000" b="1" dirty="0">
                <a:solidFill>
                  <a:schemeClr val="tx1"/>
                </a:solidFill>
              </a:rPr>
              <a:t>„modelu sita”</a:t>
            </a:r>
            <a:r>
              <a:rPr lang="pl-PL" sz="2000" dirty="0">
                <a:solidFill>
                  <a:schemeClr val="tx1"/>
                </a:solidFill>
              </a:rPr>
              <a:t> na „</a:t>
            </a:r>
            <a:r>
              <a:rPr lang="pl-PL" sz="2000" b="1" dirty="0">
                <a:solidFill>
                  <a:schemeClr val="tx1"/>
                </a:solidFill>
              </a:rPr>
              <a:t>model hodowli”?</a:t>
            </a:r>
            <a:endParaRPr lang="pl-PL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1690E0-3B39-B151-33B2-3F6C7DAAC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45150"/>
              </p:ext>
            </p:extLst>
          </p:nvPr>
        </p:nvGraphicFramePr>
        <p:xfrm>
          <a:off x="4100605" y="3584025"/>
          <a:ext cx="3145870" cy="169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37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i="1" dirty="0">
                          <a:effectLst/>
                        </a:rPr>
                        <a:t>Kierunek studiów</a:t>
                      </a:r>
                      <a:endParaRPr lang="pl-PL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</a:rPr>
                        <a:t>Liczba zgłoszeń</a:t>
                      </a:r>
                    </a:p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</a:rPr>
                        <a:t>2022/2023</a:t>
                      </a:r>
                    </a:p>
                    <a:p>
                      <a:pPr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</a:rPr>
                        <a:t>(tys.)</a:t>
                      </a:r>
                      <a:endParaRPr lang="pl-PL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</a:rPr>
                        <a:t>Informatyka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n-lt"/>
                        </a:rPr>
                        <a:t>44,2</a:t>
                      </a:r>
                      <a:endParaRPr lang="pl-PL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Psychologia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40,6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Zarządzanie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36,5,2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633603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</a:rPr>
                        <a:t>Prawo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6065" algn="l"/>
                          <a:tab pos="426085" algn="ctr"/>
                        </a:tabLst>
                      </a:pPr>
                      <a:r>
                        <a:rPr lang="pl-PL" sz="1400" kern="1200" dirty="0">
                          <a:effectLst/>
                          <a:latin typeface="+mn-lt"/>
                        </a:rPr>
                        <a:t>22,0</a:t>
                      </a:r>
                      <a:endParaRPr lang="pl-PL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16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Medycyna </a:t>
                      </a:r>
                      <a:r>
                        <a:rPr lang="pl-PL" sz="14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6065" algn="l"/>
                          <a:tab pos="426085" algn="ctr"/>
                        </a:tabLs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125173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9C300CF-4A53-E5B2-BEEC-110833C41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948437"/>
              </p:ext>
            </p:extLst>
          </p:nvPr>
        </p:nvGraphicFramePr>
        <p:xfrm>
          <a:off x="4028236" y="1133279"/>
          <a:ext cx="3118761" cy="179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2E6F95D-12A3-EAD6-FE09-E2C3029D81AC}"/>
              </a:ext>
            </a:extLst>
          </p:cNvPr>
          <p:cNvSpPr txBox="1"/>
          <p:nvPr/>
        </p:nvSpPr>
        <p:spPr>
          <a:xfrm>
            <a:off x="6396710" y="5522262"/>
            <a:ext cx="932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(</a:t>
            </a:r>
            <a:r>
              <a:rPr lang="pl-PL" sz="1200" i="1" dirty="0" err="1"/>
              <a:t>MEiN</a:t>
            </a:r>
            <a:r>
              <a:rPr lang="pl-PL" sz="1200" i="1" dirty="0"/>
              <a:t> 2023)</a:t>
            </a: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0FB5A6A7-0892-CEFB-504E-90E0F75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5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Złożoność </a:t>
            </a:r>
            <a:br>
              <a:rPr lang="pl-PL" sz="3600" dirty="0"/>
            </a:br>
            <a:r>
              <a:rPr lang="pl-PL" sz="3600" dirty="0"/>
              <a:t>i wyjaśnialność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158509B-A0B5-496B-89D9-3AC99B04E87A}"/>
              </a:ext>
            </a:extLst>
          </p:cNvPr>
          <p:cNvSpPr txBox="1"/>
          <p:nvPr/>
        </p:nvSpPr>
        <p:spPr>
          <a:xfrm>
            <a:off x="6814795" y="953496"/>
            <a:ext cx="4584803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Zaczynają się masowe zastosowania AI/ML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w grze Go jest 2,8*10</a:t>
            </a:r>
            <a:r>
              <a:rPr lang="pl-PL" sz="1400" baseline="30000" dirty="0"/>
              <a:t>170</a:t>
            </a:r>
            <a:r>
              <a:rPr lang="pl-PL" sz="1400" dirty="0"/>
              <a:t> pozycji (w szachach tylko 10</a:t>
            </a:r>
            <a:r>
              <a:rPr lang="pl-PL" sz="1400" baseline="30000" dirty="0"/>
              <a:t>40</a:t>
            </a:r>
            <a:r>
              <a:rPr lang="pl-PL" sz="1400" dirty="0"/>
              <a:t>)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Program </a:t>
            </a:r>
            <a:r>
              <a:rPr lang="pl-PL" sz="1400" dirty="0" err="1"/>
              <a:t>AlphaGo</a:t>
            </a:r>
            <a:r>
              <a:rPr lang="pl-PL" sz="1400" dirty="0"/>
              <a:t> nie dostał reguł gry.. 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… a tylko schematy ponad 30 mln ruchów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od 2016 r. </a:t>
            </a:r>
            <a:r>
              <a:rPr lang="pl-PL" sz="1400" dirty="0" err="1"/>
              <a:t>AlphaGo</a:t>
            </a:r>
            <a:r>
              <a:rPr lang="pl-PL" sz="1400" dirty="0"/>
              <a:t> wygrywał ze światową czołówką graczy…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a od końca 2017 r. </a:t>
            </a:r>
            <a:r>
              <a:rPr lang="pl-PL" sz="1400" dirty="0" err="1"/>
              <a:t>AlphaGo</a:t>
            </a:r>
            <a:r>
              <a:rPr lang="pl-PL" sz="1400" dirty="0"/>
              <a:t>/</a:t>
            </a:r>
            <a:r>
              <a:rPr lang="pl-PL" sz="1400" dirty="0" err="1"/>
              <a:t>AlphaZero</a:t>
            </a:r>
            <a:r>
              <a:rPr lang="pl-PL" sz="1400" dirty="0"/>
              <a:t> trenowały tylko na danych z innych programów...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… czy dlatego, że nie miały już z kim grać?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Rośnie złożoność rozwiązań AI stosowanych np.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strukturach inteligentnych miast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sieciach komunikacji elektronicznej  5G (a po 2030 r. – 6G)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w systemach bankowych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/>
              <a:t>….</a:t>
            </a:r>
            <a:endParaRPr lang="pl-PL" sz="1400" dirty="0"/>
          </a:p>
          <a:p>
            <a:pPr marL="449263" lvl="1" indent="-4492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… a wraz z nią coraz trudniejsze do realizacji wymaganie wyjaśnialności </a:t>
            </a: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E3A944A0-A6AD-6C5D-54B4-7540B922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6</a:t>
            </a:fld>
            <a:r>
              <a:rPr lang="pl-PL" dirty="0"/>
              <a:t> /10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C22BF8-7144-F03B-B092-5CEE86E0D9D1}"/>
              </a:ext>
            </a:extLst>
          </p:cNvPr>
          <p:cNvSpPr txBox="1"/>
          <p:nvPr/>
        </p:nvSpPr>
        <p:spPr>
          <a:xfrm>
            <a:off x="4088883" y="953496"/>
            <a:ext cx="1423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圍棋 </a:t>
            </a:r>
            <a:r>
              <a:rPr lang="en-US" altLang="ja-JP" dirty="0"/>
              <a:t>– </a:t>
            </a:r>
            <a:r>
              <a:rPr lang="pl-PL" i="1" dirty="0" err="1"/>
              <a:t>wéiqí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3D1D3D8-035C-508F-C8C8-B1937CCF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05" y="1322829"/>
            <a:ext cx="2688534" cy="26992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23EA692-7B14-F867-E416-DB146841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81" y="4258484"/>
            <a:ext cx="1930636" cy="17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pl-PL" sz="3600" dirty="0"/>
              <a:t>Narzędzia AI jako </a:t>
            </a:r>
            <a:r>
              <a:rPr lang="en-GB" sz="3600" i="1" dirty="0"/>
              <a:t>gamechangers</a:t>
            </a:r>
            <a:endParaRPr lang="en-GB" dirty="0"/>
          </a:p>
        </p:txBody>
      </p:sp>
      <p:pic>
        <p:nvPicPr>
          <p:cNvPr id="7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59FF8641-5242-4E9D-86F7-03C82975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42" y="378837"/>
            <a:ext cx="2743200" cy="33099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49B8001-5CF2-F732-E4E2-29EDA02FE7EA}"/>
              </a:ext>
            </a:extLst>
          </p:cNvPr>
          <p:cNvSpPr txBox="1"/>
          <p:nvPr/>
        </p:nvSpPr>
        <p:spPr>
          <a:xfrm>
            <a:off x="4921706" y="3643515"/>
            <a:ext cx="2927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/>
              <a:t>https://www.gov.pl/web/edukacja-i-nauka/chat-gpt--material-dla-nauczycieli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DC54E67-B24B-6019-7734-1E0BAD04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59" y="4074402"/>
            <a:ext cx="2501399" cy="196222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0238D2-7D4C-D9BB-60FC-73402B848B02}"/>
              </a:ext>
            </a:extLst>
          </p:cNvPr>
          <p:cNvSpPr txBox="1"/>
          <p:nvPr/>
        </p:nvSpPr>
        <p:spPr>
          <a:xfrm>
            <a:off x="7796042" y="705043"/>
            <a:ext cx="3781911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 err="1">
                <a:latin typeface="Corbel"/>
                <a:cs typeface="Arial"/>
              </a:rPr>
              <a:t>ChatGPT</a:t>
            </a:r>
            <a:r>
              <a:rPr lang="pl-PL" sz="1600" b="1" dirty="0">
                <a:latin typeface="Corbel"/>
                <a:cs typeface="Arial"/>
              </a:rPr>
              <a:t>, </a:t>
            </a:r>
            <a:r>
              <a:rPr lang="pl-PL" sz="1600" b="1" dirty="0" err="1">
                <a:latin typeface="Corbel"/>
                <a:cs typeface="Arial"/>
              </a:rPr>
              <a:t>Midjourney</a:t>
            </a:r>
            <a:r>
              <a:rPr lang="pl-PL" sz="1600" b="1" dirty="0">
                <a:latin typeface="Corbel"/>
                <a:cs typeface="Arial"/>
              </a:rPr>
              <a:t>, DALL-E 2, Bard, </a:t>
            </a:r>
            <a:r>
              <a:rPr lang="pl-PL" sz="1600" b="1" dirty="0" err="1">
                <a:latin typeface="Corbel"/>
                <a:cs typeface="Arial"/>
              </a:rPr>
              <a:t>PalM</a:t>
            </a:r>
            <a:r>
              <a:rPr lang="pl-PL" sz="1600" b="1" dirty="0">
                <a:latin typeface="Corbel"/>
                <a:cs typeface="Arial"/>
              </a:rPr>
              <a:t> 2,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Stable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Diffusion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2, Lumen5, 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Soundraw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, </a:t>
            </a:r>
            <a:r>
              <a:rPr lang="pl-PL" sz="1600" b="1" dirty="0" err="1">
                <a:solidFill>
                  <a:srgbClr val="000000"/>
                </a:solidFill>
                <a:latin typeface="Corbel"/>
                <a:cs typeface="Arial"/>
              </a:rPr>
              <a:t>Legal</a:t>
            </a:r>
            <a:r>
              <a:rPr lang="pl-PL" sz="1600" b="1" dirty="0">
                <a:solidFill>
                  <a:srgbClr val="000000"/>
                </a:solidFill>
                <a:latin typeface="Corbel"/>
                <a:cs typeface="Arial"/>
              </a:rPr>
              <a:t> Robot, ... zmieniają</a:t>
            </a:r>
            <a:r>
              <a:rPr lang="pl-PL" sz="1600" b="1" dirty="0">
                <a:latin typeface="Corbel"/>
                <a:cs typeface="Arial"/>
              </a:rPr>
              <a:t> reguły gry</a:t>
            </a:r>
            <a:endParaRPr lang="pl-PL" sz="1600" b="1" i="1" dirty="0">
              <a:latin typeface="Corbel"/>
              <a:cs typeface="Arial"/>
            </a:endParaRP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>
                <a:latin typeface="Corbel"/>
                <a:cs typeface="Arial"/>
              </a:rPr>
              <a:t>„…programowanie to nie wklepywaniu kodu do komputera, programowanie to myślenie…” </a:t>
            </a:r>
            <a:r>
              <a:rPr lang="pl-PL" sz="1600" i="1" dirty="0">
                <a:latin typeface="Corbel"/>
                <a:cs typeface="Arial"/>
              </a:rPr>
              <a:t>(Chris </a:t>
            </a:r>
            <a:r>
              <a:rPr lang="pl-PL" sz="1600" i="1" dirty="0" err="1">
                <a:latin typeface="Corbel"/>
                <a:cs typeface="Arial"/>
              </a:rPr>
              <a:t>Wanstrath</a:t>
            </a:r>
            <a:r>
              <a:rPr lang="pl-PL" sz="1600" i="1" dirty="0">
                <a:latin typeface="Corbel"/>
                <a:cs typeface="Arial"/>
              </a:rPr>
              <a:t>, b. prezes GitHuba, 2017)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>
                <a:latin typeface="Corbel"/>
                <a:cs typeface="Arial"/>
              </a:rPr>
              <a:t>Czy potrzebni będą: 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początkujący programiści-</a:t>
            </a:r>
            <a:r>
              <a:rPr lang="pl-PL" sz="1400" dirty="0" err="1">
                <a:latin typeface="Corbel"/>
                <a:cs typeface="Arial"/>
              </a:rPr>
              <a:t>koderzy</a:t>
            </a:r>
            <a:r>
              <a:rPr lang="pl-PL" sz="1400" dirty="0">
                <a:latin typeface="Corbel"/>
                <a:cs typeface="Arial"/>
              </a:rPr>
              <a:t> (</a:t>
            </a:r>
            <a:r>
              <a:rPr lang="pl-PL" sz="1400" i="1" dirty="0">
                <a:latin typeface="Corbel"/>
                <a:cs typeface="Arial"/>
              </a:rPr>
              <a:t>juniors</a:t>
            </a:r>
            <a:r>
              <a:rPr lang="pl-PL" sz="1400" dirty="0">
                <a:latin typeface="Corbel"/>
                <a:cs typeface="Arial"/>
              </a:rPr>
              <a:t>)?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testerzy oprogramowania?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>
                <a:latin typeface="Corbel"/>
                <a:cs typeface="Arial"/>
              </a:rPr>
              <a:t>administratorzy sieci teleinformatycznych i komórkowych?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sz="1600" b="1" dirty="0"/>
              <a:t>Narzędzia LowCode/NoCode</a:t>
            </a:r>
          </a:p>
          <a:p>
            <a:pPr marL="1044575" lvl="1" indent="-457200">
              <a:buClr>
                <a:schemeClr val="accent1"/>
              </a:buClr>
              <a:buFont typeface="Arial"/>
              <a:buChar char="•"/>
            </a:pPr>
            <a:r>
              <a:rPr lang="pl-PL" sz="1400" dirty="0"/>
              <a:t>„Po co nam dział IT?” – BizDevOps </a:t>
            </a:r>
          </a:p>
          <a:p>
            <a:pPr marL="587375" indent="-457200">
              <a:buClr>
                <a:schemeClr val="accent1"/>
              </a:buClr>
              <a:buFont typeface="Arial"/>
              <a:buChar char="•"/>
            </a:pPr>
            <a:r>
              <a:rPr lang="pl-PL" b="1" dirty="0">
                <a:ea typeface="+mn-lt"/>
                <a:cs typeface="+mn-lt"/>
              </a:rPr>
              <a:t>Jakie kompetencje są kluczowe…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ea typeface="+mn-lt"/>
                <a:cs typeface="+mn-lt"/>
              </a:rPr>
              <a:t>….</a:t>
            </a:r>
            <a:r>
              <a:rPr lang="pl-PL" sz="1400" dirty="0">
                <a:ea typeface="+mn-lt"/>
                <a:cs typeface="+mn-lt"/>
              </a:rPr>
              <a:t>specjalistyczne czy społeczne?</a:t>
            </a:r>
            <a:endParaRPr lang="en-US" b="1" dirty="0">
              <a:latin typeface="Corbel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5D11A2-F052-ACEC-43D9-A7C5151C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7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0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1EDE3B8-4EBA-86C9-E127-0E2A124D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240" y="1238503"/>
            <a:ext cx="6346373" cy="39005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Luka kompetencyjna </a:t>
            </a:r>
            <a:br>
              <a:rPr lang="pl-PL" sz="3200" dirty="0"/>
            </a:br>
            <a:r>
              <a:rPr lang="pl-PL" sz="3200" dirty="0"/>
              <a:t>rozbieżne wyobrażenia</a:t>
            </a:r>
            <a:endParaRPr lang="en-GB" sz="3200" dirty="0"/>
          </a:p>
        </p:txBody>
      </p:sp>
      <p:sp>
        <p:nvSpPr>
          <p:cNvPr id="11" name="Symbol zastępczy numeru slajdu 3">
            <a:extLst>
              <a:ext uri="{FF2B5EF4-FFF2-40B4-BE49-F238E27FC236}">
                <a16:creationId xmlns:a16="http://schemas.microsoft.com/office/drawing/2014/main" id="{0276CAC6-F59C-40FF-9B83-0FEB5357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 smtClean="0"/>
              <a:pPr/>
              <a:t>8</a:t>
            </a:fld>
            <a:r>
              <a:rPr lang="pl-PL" dirty="0"/>
              <a:t> /13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12760" y="1275527"/>
            <a:ext cx="235943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W firmach informatycznych</a:t>
            </a:r>
          </a:p>
          <a:p>
            <a:pPr marL="627063" lvl="1" indent="-1698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specjalistów tworzących rozwiązania AI/ML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b="1" dirty="0"/>
              <a:t>Wszędzie indziej…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200" b="1" dirty="0"/>
              <a:t>…a zwłaszcza w Gospodarce 4.0</a:t>
            </a:r>
          </a:p>
          <a:p>
            <a:pPr marL="627063" lvl="1" indent="-1698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analityków i projektantów tworzących nowe modele i struktury informacyjne</a:t>
            </a:r>
          </a:p>
          <a:p>
            <a:pPr marL="627063" lvl="1" indent="-1698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nie-informatyków potrafiących tworzyć aplikacje narzędziami nisko- i zerokodowymi (</a:t>
            </a:r>
            <a:r>
              <a:rPr lang="pl-PL" sz="1100" i="1" dirty="0"/>
              <a:t>LowCode/NoCode</a:t>
            </a:r>
            <a:r>
              <a:rPr lang="pl-PL" sz="1100" dirty="0"/>
              <a:t>) </a:t>
            </a:r>
          </a:p>
          <a:p>
            <a:pPr marL="627063" lvl="1" indent="-1698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100" dirty="0"/>
              <a:t>pracowników potrafiących współpracować z robotami („materialnymi” i programowymi</a:t>
            </a:r>
            <a:r>
              <a:rPr lang="pl-PL" sz="1200" dirty="0"/>
              <a:t>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8FFD76-59B5-0583-D6C5-BABB919C5028}"/>
              </a:ext>
            </a:extLst>
          </p:cNvPr>
          <p:cNvSpPr txBox="1"/>
          <p:nvPr/>
        </p:nvSpPr>
        <p:spPr>
          <a:xfrm>
            <a:off x="3945258" y="5281995"/>
            <a:ext cx="41392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/>
              <a:t>Raport „Wpływ trendów rozwojowych nowych technologii </a:t>
            </a:r>
          </a:p>
          <a:p>
            <a:r>
              <a:rPr lang="pl-PL" sz="1100" i="1" dirty="0"/>
              <a:t>na potrzeby kompetencyjne sektora IT” (Antal Sp. z o.o. dla PTI)</a:t>
            </a:r>
          </a:p>
          <a:p>
            <a:r>
              <a:rPr lang="pl-PL" sz="1100" i="1" dirty="0"/>
              <a:t>https://srit.radasektorowa.pl/images/raporty/raport_PTI_trendy_1.pdf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41D5578-8CDD-5E91-363B-2A41D09A397C}"/>
              </a:ext>
            </a:extLst>
          </p:cNvPr>
          <p:cNvSpPr txBox="1"/>
          <p:nvPr/>
        </p:nvSpPr>
        <p:spPr>
          <a:xfrm>
            <a:off x="4003737" y="659537"/>
            <a:ext cx="5514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/>
              <a:t>Jakie kompetencje będą potrzebne przy wdrażaniem rozwiązań wykorzystujących AI/</a:t>
            </a:r>
            <a:r>
              <a:rPr lang="pl-PL" sz="1100" b="1" dirty="0" err="1"/>
              <a:t>MLw</a:t>
            </a:r>
            <a:r>
              <a:rPr lang="pl-PL" sz="1100" b="1" dirty="0"/>
              <a:t> tworzeniu, testowaniu, wdrażaniu i stosowaniu oprogramowania?</a:t>
            </a:r>
          </a:p>
        </p:txBody>
      </p:sp>
    </p:spTree>
    <p:extLst>
      <p:ext uri="{BB962C8B-B14F-4D97-AF65-F5344CB8AC3E}">
        <p14:creationId xmlns:p14="http://schemas.microsoft.com/office/powerpoint/2010/main" val="253818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ytu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100"/>
            </a:lvl1pPr>
          </a:lstStyle>
          <a:p>
            <a:r>
              <a:rPr lang="pl-PL" sz="3400" dirty="0"/>
              <a:t>Wnioski z badań Rad: obszary problemowe  </a:t>
            </a:r>
            <a:br>
              <a:rPr lang="pl-PL" sz="3400" dirty="0"/>
            </a:br>
            <a:r>
              <a:rPr lang="pl-PL" sz="3400" dirty="0"/>
              <a:t>i bariery rozwoju 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0BED5BB-0EF8-6F88-1073-6E377582B714}"/>
              </a:ext>
            </a:extLst>
          </p:cNvPr>
          <p:cNvGraphicFramePr>
            <a:graphicFrameLocks noGrp="1"/>
          </p:cNvGraphicFramePr>
          <p:nvPr/>
        </p:nvGraphicFramePr>
        <p:xfrm>
          <a:off x="3627773" y="617728"/>
          <a:ext cx="8128000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50">
                  <a:extLst>
                    <a:ext uri="{9D8B030D-6E8A-4147-A177-3AD203B41FA5}">
                      <a16:colId xmlns:a16="http://schemas.microsoft.com/office/drawing/2014/main" val="438185184"/>
                    </a:ext>
                  </a:extLst>
                </a:gridCol>
                <a:gridCol w="4759750">
                  <a:extLst>
                    <a:ext uri="{9D8B030D-6E8A-4147-A177-3AD203B41FA5}">
                      <a16:colId xmlns:a16="http://schemas.microsoft.com/office/drawing/2014/main" val="361096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Obszar problemowy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Bariery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46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Współpraca firm ICT (dostawcy) z sektorem publicznym i gospodarką (odbiorcami)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Luka „pojęciowa” – poziom kompetencji cyfrowych odbiorców (pracowników instytucji publicznych i firm nieinformatycznych)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Braki mocy produkcyjnych ze strony firm ICT (dostawców)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0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Analizy i prognozy dotyczące luki kadrowej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Niska „rozdzielczość” analiz dotyczących zapotrzebowania na poszczególne specjalności np. architektów rozwiązań IT, analityków, programistów, administratorów, testerów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2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Kształcenie „juniorów” w firmach 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Ograniczone zasoby kadrowe firm mikro i małych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kompetencji dydaktycznych w firmach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zachęt finansowych/podatkowych dla firm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Brak myślenia strategicznego w firmach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5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Bezpośrednia współpraca informatyków i specjalistów  działów biznesowych, prezentowanie IT jako działu rozwoju biznesu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Niedobory kompetencji miękkich wśród specjalistów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Niedobory kompetencji cyfrowych wśród specjalistów zagadnień biznesowych (nieinformatyków)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Konieczność ścisłej współpracy uczelni z firmami IT i działami IT przedsiębiorstw nieinformatycznych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17589"/>
                  </a:ext>
                </a:extLst>
              </a:tr>
            </a:tbl>
          </a:graphicData>
        </a:graphic>
      </p:graphicFrame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DF2A7E88-97B2-B704-45E2-FB219F62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dirty="0" smtClean="0"/>
              <a:pPr/>
              <a:t>9</a:t>
            </a:fld>
            <a:r>
              <a:rPr lang="pl-PL" dirty="0"/>
              <a:t> 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90136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amka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e_SRIT" id="{C77A2D59-12AF-4D5E-9372-4EB384DBC578}" vid="{5B0A1FB5-E017-4937-A746-D35CA6D3078E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1704</TotalTime>
  <Words>1542</Words>
  <Application>Microsoft Office PowerPoint</Application>
  <PresentationFormat>Panoramiczny</PresentationFormat>
  <Paragraphs>226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Wingdings 2</vt:lpstr>
      <vt:lpstr>Ramka</vt:lpstr>
      <vt:lpstr>Projekt niestandardowy</vt:lpstr>
      <vt:lpstr>1_Ramka</vt:lpstr>
      <vt:lpstr>Luka kompetencyjna  w sektorze ICT  Rola rad sektorowych</vt:lpstr>
      <vt:lpstr>Projekt  i realizatorzy</vt:lpstr>
      <vt:lpstr>Obszary działalności – badania i analizy</vt:lpstr>
      <vt:lpstr>Obszary działalności – opinie i stanowiska</vt:lpstr>
      <vt:lpstr>Luka kadrowa  Co ją zapełni?</vt:lpstr>
      <vt:lpstr>Złożoność  i wyjaśnialność</vt:lpstr>
      <vt:lpstr>Narzędzia AI jako gamechangers</vt:lpstr>
      <vt:lpstr>Luka kompetencyjna  rozbieżne wyobrażenia</vt:lpstr>
      <vt:lpstr>Wnioski z badań Rad: obszary problemowe   i bariery rozwoju </vt:lpstr>
      <vt:lpstr>Wnioski z badań Rad: obszary problemowe   i bariery w edukacji ICT (z punktu widzenia firm sektora)</vt:lpstr>
      <vt:lpstr>Wnioski z badań Rad: obszary problemowe   i bariery  - otoczenie gospodarcze i legislacyjne </vt:lpstr>
      <vt:lpstr>Wnioski z badań Rad: obszary problemowe   i bariery  - otoczenie gospodarcze i legislacyjne </vt:lpstr>
      <vt:lpstr>Zapraszam  do  serwisów  Rad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 kompetencyjna - Rola Rad</dc:title>
  <dc:subject>Luka kompetencyjna</dc:subject>
  <dc:creator>Tomasz Kulisiewicz</dc:creator>
  <cp:lastModifiedBy>Tomasz Kulisiewicz</cp:lastModifiedBy>
  <cp:revision>818</cp:revision>
  <dcterms:created xsi:type="dcterms:W3CDTF">2018-06-24T10:55:19Z</dcterms:created>
  <dcterms:modified xsi:type="dcterms:W3CDTF">2023-09-21T21:30:41Z</dcterms:modified>
</cp:coreProperties>
</file>