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1050" r:id="rId4"/>
    <p:sldId id="1056" r:id="rId5"/>
    <p:sldId id="1057" r:id="rId6"/>
    <p:sldId id="263" r:id="rId7"/>
    <p:sldId id="265" r:id="rId8"/>
    <p:sldId id="1013" r:id="rId9"/>
    <p:sldId id="1014" r:id="rId10"/>
    <p:sldId id="264" r:id="rId11"/>
    <p:sldId id="1015" r:id="rId12"/>
    <p:sldId id="1019" r:id="rId13"/>
    <p:sldId id="1037" r:id="rId14"/>
    <p:sldId id="1042" r:id="rId15"/>
    <p:sldId id="1043" r:id="rId16"/>
    <p:sldId id="1020" r:id="rId17"/>
    <p:sldId id="1026" r:id="rId18"/>
    <p:sldId id="1027" r:id="rId19"/>
    <p:sldId id="1024" r:id="rId20"/>
    <p:sldId id="1038" r:id="rId21"/>
    <p:sldId id="1017" r:id="rId22"/>
    <p:sldId id="1040" r:id="rId23"/>
    <p:sldId id="1028" r:id="rId24"/>
    <p:sldId id="1033" r:id="rId25"/>
    <p:sldId id="1034" r:id="rId26"/>
    <p:sldId id="1036" r:id="rId27"/>
    <p:sldId id="1052" r:id="rId28"/>
    <p:sldId id="1016" r:id="rId29"/>
    <p:sldId id="1022" r:id="rId30"/>
    <p:sldId id="1030" r:id="rId31"/>
    <p:sldId id="1063" r:id="rId32"/>
    <p:sldId id="1064" r:id="rId33"/>
    <p:sldId id="1018" r:id="rId34"/>
    <p:sldId id="499" r:id="rId35"/>
    <p:sldId id="1025" r:id="rId36"/>
    <p:sldId id="1059" r:id="rId37"/>
    <p:sldId id="1055" r:id="rId38"/>
    <p:sldId id="262" r:id="rId39"/>
    <p:sldId id="1058" r:id="rId40"/>
    <p:sldId id="1060" r:id="rId41"/>
    <p:sldId id="1061" r:id="rId42"/>
    <p:sldId id="261" r:id="rId43"/>
    <p:sldId id="1051" r:id="rId44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Roboto Slab" pitchFamily="2" charset="0"/>
      <p:regular r:id="rId56"/>
      <p:bold r:id="rId57"/>
    </p:embeddedFont>
    <p:embeddedFont>
      <p:font typeface="Tw Cen MT" panose="020B0602020104020603" pitchFamily="34" charset="-18"/>
      <p:regular r:id="rId58"/>
      <p:bold r:id="rId59"/>
      <p:italic r:id="rId60"/>
      <p:boldItalic r:id="rId61"/>
    </p:embeddedFont>
    <p:embeddedFont>
      <p:font typeface="Tw Cen MT Condensed" panose="020B0606020104020203" pitchFamily="34" charset="-18"/>
      <p:regular r:id="rId62"/>
      <p:bold r:id="rId6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1B2E"/>
    <a:srgbClr val="034EA2"/>
    <a:srgbClr val="FFCC01"/>
    <a:srgbClr val="C22133"/>
    <a:srgbClr val="DB143C"/>
    <a:srgbClr val="008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6046" autoAdjust="0"/>
  </p:normalViewPr>
  <p:slideViewPr>
    <p:cSldViewPr snapToGrid="0">
      <p:cViewPr varScale="1">
        <p:scale>
          <a:sx n="76" d="100"/>
          <a:sy n="76" d="100"/>
        </p:scale>
        <p:origin x="13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9:40:23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4T09:40:23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9:12:26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9:12:45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A5790-A196-4748-A44F-3F5F4B697C2A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7BF7E-EE66-4D95-BC7D-125F2BE204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162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Let</a:t>
            </a:r>
            <a:r>
              <a:rPr lang="pl-PL" dirty="0"/>
              <a:t> me </a:t>
            </a:r>
            <a:r>
              <a:rPr lang="pl-PL" dirty="0" err="1"/>
              <a:t>provide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with </a:t>
            </a:r>
            <a:r>
              <a:rPr lang="pl-PL" dirty="0" err="1"/>
              <a:t>short</a:t>
            </a:r>
            <a:r>
              <a:rPr lang="pl-PL" dirty="0"/>
              <a:t> </a:t>
            </a:r>
            <a:r>
              <a:rPr lang="pl-PL" dirty="0" err="1"/>
              <a:t>intro</a:t>
            </a:r>
            <a:r>
              <a:rPr lang="pl-PL" dirty="0"/>
              <a:t> on the </a:t>
            </a:r>
            <a:r>
              <a:rPr lang="pl-PL" dirty="0" err="1"/>
              <a:t>main</a:t>
            </a:r>
            <a:r>
              <a:rPr lang="pl-PL" dirty="0"/>
              <a:t> idea </a:t>
            </a:r>
            <a:r>
              <a:rPr lang="pl-PL" dirty="0" err="1"/>
              <a:t>behind</a:t>
            </a:r>
            <a:r>
              <a:rPr lang="pl-PL" dirty="0"/>
              <a:t> the </a:t>
            </a:r>
            <a:r>
              <a:rPr lang="pl-PL" dirty="0" err="1"/>
              <a:t>scenes</a:t>
            </a:r>
            <a:r>
              <a:rPr lang="pl-PL" dirty="0"/>
              <a:t> of BEAST </a:t>
            </a:r>
            <a:r>
              <a:rPr lang="pl-PL" dirty="0" err="1"/>
              <a:t>project</a:t>
            </a:r>
            <a:r>
              <a:rPr lang="pl-PL" dirty="0"/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49B15-56D3-4DA5-8A3F-185BE523BEA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7355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Podstawowym źródłem pomysłu na projekt BE(A)ST (BE </a:t>
            </a:r>
            <a:r>
              <a:rPr lang="pl-PL" sz="1800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Aware</a:t>
            </a:r>
            <a:r>
              <a:rPr lang="pl-PL" sz="1800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pl-PL" sz="1800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STudent</a:t>
            </a:r>
            <a:r>
              <a:rPr lang="pl-PL" sz="1800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) były interakcje ze studentami, podczas których wielokrotnie przewijały się ich wątpliwości, dotyczące wybranego kierunku studiów oraz brak pomysłów na ścieżkę kształcenia, uwzględniającą przyszłą karierę zawodową.</a:t>
            </a:r>
          </a:p>
          <a:p>
            <a:endParaRPr lang="pl-PL" sz="1800" dirty="0">
              <a:solidFill>
                <a:srgbClr val="242424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pl-PL" sz="1800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Od dłuższego czasu obserwacje te potwierdzały wyniki badań publikowanych w raportach branżowych. W jednym z nich pt. „</a:t>
            </a:r>
            <a:r>
              <a:rPr lang="pl-PL" sz="1800" i="1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Cengage</a:t>
            </a:r>
            <a:r>
              <a:rPr lang="pl-PL" sz="1800" i="1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pl-PL" sz="1800" i="1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Group's</a:t>
            </a:r>
            <a:r>
              <a:rPr lang="pl-PL" sz="1800" i="1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2022 </a:t>
            </a:r>
            <a:r>
              <a:rPr lang="pl-PL" sz="1800" i="1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Graduate</a:t>
            </a:r>
            <a:r>
              <a:rPr lang="pl-PL" sz="1800" i="1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pl-PL" sz="1800" i="1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Employability</a:t>
            </a:r>
            <a:r>
              <a:rPr lang="pl-PL" sz="1800" i="1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Report</a:t>
            </a:r>
            <a:r>
              <a:rPr lang="pl-PL" sz="1800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”, opisano obecną sytuację na rynku edukacyjnym, w której tylko 41% absolwentów szkół wyższych uważa, że ich wykształcenie jest dobrym wskaźnikiem posiadanych przez nich umiejętności. Mają oni również wątpliwości, czy są wystarczająco przygotowani do pracy a umiejętności, które posiadają, są dopasowane do ich celów zawodowych. Ponad 40% absolwentów stwierdziło natomiast, że gdyby ponownie mieli wybrać kierunek studiów, skupiliby się na uzyskaniu kwalifikacji w bardziej "pożądanej rynkowo dziedzinie". Wszystkie te czynniki stały się katalizatorem prac, których celem było utworzenie kompleksowej metodyki, pozwalającej rozwijać, już na etapie studiów, świadomość studentów w zakresie ich tożsamości zawodowej i dostosowywać ścieżkę kształcenia pod kątem atrakcyjnych rynkowo umiejętności, powiązanych z ich zainteresowaniami i pasją.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BF7E-EE66-4D95-BC7D-125F2BE2046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4580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Podstawowym źródłem pomysłu na projekt BE(A)ST (BE </a:t>
            </a:r>
            <a:r>
              <a:rPr lang="pl-PL" sz="1800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Aware</a:t>
            </a:r>
            <a:r>
              <a:rPr lang="pl-PL" sz="1800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pl-PL" sz="1800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STudent</a:t>
            </a:r>
            <a:r>
              <a:rPr lang="pl-PL" sz="1800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) były interakcje ze studentami, podczas których wielokrotnie przewijały się ich wątpliwości, dotyczące wybranego kierunku studiów oraz brak pomysłów na ścieżkę kształcenia, uwzględniającą przyszłą karierę zawodową.</a:t>
            </a:r>
          </a:p>
          <a:p>
            <a:endParaRPr lang="pl-PL" sz="1800" dirty="0">
              <a:solidFill>
                <a:srgbClr val="242424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pl-PL" sz="1800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Od dłuższego czasu obserwacje te potwierdzały wyniki badań publikowanych w raportach branżowych. W jednym z nich pt. „</a:t>
            </a:r>
            <a:r>
              <a:rPr lang="pl-PL" sz="1800" i="1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Cengage</a:t>
            </a:r>
            <a:r>
              <a:rPr lang="pl-PL" sz="1800" i="1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pl-PL" sz="1800" i="1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Group's</a:t>
            </a:r>
            <a:r>
              <a:rPr lang="pl-PL" sz="1800" i="1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2022 </a:t>
            </a:r>
            <a:r>
              <a:rPr lang="pl-PL" sz="1800" i="1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Graduate</a:t>
            </a:r>
            <a:r>
              <a:rPr lang="pl-PL" sz="1800" i="1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pl-PL" sz="1800" i="1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Employability</a:t>
            </a:r>
            <a:r>
              <a:rPr lang="pl-PL" sz="1800" i="1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Report</a:t>
            </a:r>
            <a:r>
              <a:rPr lang="pl-PL" sz="1800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”, opisano obecną sytuację na rynku edukacyjnym, w której tylko 41% absolwentów szkół wyższych uważa, że ich wykształcenie jest dobrym wskaźnikiem posiadanych przez nich umiejętności. Mają oni również wątpliwości, czy są wystarczająco przygotowani do pracy a umiejętności, które posiadają, są dopasowane do ich celów zawodowych. Ponad 40% absolwentów stwierdziło natomiast, że gdyby ponownie mieli wybrać kierunek studiów, skupiliby się na uzyskaniu kwalifikacji w bardziej "pożądanej rynkowo dziedzinie". Wszystkie te czynniki stały się katalizatorem prac, których celem było utworzenie kompleksowej metodyki, pozwalającej rozwijać, już na etapie studiów, świadomość studentów w zakresie ich tożsamości zawodowej i dostosowywać ścieżkę kształcenia pod kątem atrakcyjnych rynkowo umiejętności, powiązanych z ich zainteresowaniami i pasją.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BF7E-EE66-4D95-BC7D-125F2BE2046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212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Let</a:t>
            </a:r>
            <a:r>
              <a:rPr lang="pl-PL" dirty="0"/>
              <a:t> me </a:t>
            </a:r>
            <a:r>
              <a:rPr lang="pl-PL" dirty="0" err="1"/>
              <a:t>provide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with </a:t>
            </a:r>
            <a:r>
              <a:rPr lang="pl-PL" dirty="0" err="1"/>
              <a:t>short</a:t>
            </a:r>
            <a:r>
              <a:rPr lang="pl-PL" dirty="0"/>
              <a:t> </a:t>
            </a:r>
            <a:r>
              <a:rPr lang="pl-PL" dirty="0" err="1"/>
              <a:t>intro</a:t>
            </a:r>
            <a:r>
              <a:rPr lang="pl-PL" dirty="0"/>
              <a:t> on the </a:t>
            </a:r>
            <a:r>
              <a:rPr lang="pl-PL" dirty="0" err="1"/>
              <a:t>main</a:t>
            </a:r>
            <a:r>
              <a:rPr lang="pl-PL" dirty="0"/>
              <a:t> idea </a:t>
            </a:r>
            <a:r>
              <a:rPr lang="pl-PL" dirty="0" err="1"/>
              <a:t>behind</a:t>
            </a:r>
            <a:r>
              <a:rPr lang="pl-PL" dirty="0"/>
              <a:t> the </a:t>
            </a:r>
            <a:r>
              <a:rPr lang="pl-PL" dirty="0" err="1"/>
              <a:t>scenes</a:t>
            </a:r>
            <a:r>
              <a:rPr lang="pl-PL" dirty="0"/>
              <a:t> of BEAST </a:t>
            </a:r>
            <a:r>
              <a:rPr lang="pl-PL" dirty="0" err="1"/>
              <a:t>project</a:t>
            </a:r>
            <a:r>
              <a:rPr lang="pl-PL" dirty="0"/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49B15-56D3-4DA5-8A3F-185BE523BEA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87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Let</a:t>
            </a:r>
            <a:r>
              <a:rPr lang="pl-PL" dirty="0"/>
              <a:t> me </a:t>
            </a:r>
            <a:r>
              <a:rPr lang="pl-PL" dirty="0" err="1"/>
              <a:t>provide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with </a:t>
            </a:r>
            <a:r>
              <a:rPr lang="pl-PL" dirty="0" err="1"/>
              <a:t>short</a:t>
            </a:r>
            <a:r>
              <a:rPr lang="pl-PL" dirty="0"/>
              <a:t> </a:t>
            </a:r>
            <a:r>
              <a:rPr lang="pl-PL" dirty="0" err="1"/>
              <a:t>intro</a:t>
            </a:r>
            <a:r>
              <a:rPr lang="pl-PL" dirty="0"/>
              <a:t> on the </a:t>
            </a:r>
            <a:r>
              <a:rPr lang="pl-PL" dirty="0" err="1"/>
              <a:t>main</a:t>
            </a:r>
            <a:r>
              <a:rPr lang="pl-PL" dirty="0"/>
              <a:t> idea </a:t>
            </a:r>
            <a:r>
              <a:rPr lang="pl-PL" dirty="0" err="1"/>
              <a:t>behind</a:t>
            </a:r>
            <a:r>
              <a:rPr lang="pl-PL" dirty="0"/>
              <a:t> the </a:t>
            </a:r>
            <a:r>
              <a:rPr lang="pl-PL" dirty="0" err="1"/>
              <a:t>scenes</a:t>
            </a:r>
            <a:r>
              <a:rPr lang="pl-PL" dirty="0"/>
              <a:t> of BEAST </a:t>
            </a:r>
            <a:r>
              <a:rPr lang="pl-PL" dirty="0" err="1"/>
              <a:t>project</a:t>
            </a:r>
            <a:r>
              <a:rPr lang="pl-PL" dirty="0"/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49B15-56D3-4DA5-8A3F-185BE523BEA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7236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Let</a:t>
            </a:r>
            <a:r>
              <a:rPr lang="pl-PL" dirty="0"/>
              <a:t> me </a:t>
            </a:r>
            <a:r>
              <a:rPr lang="pl-PL" dirty="0" err="1"/>
              <a:t>provide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with </a:t>
            </a:r>
            <a:r>
              <a:rPr lang="pl-PL" dirty="0" err="1"/>
              <a:t>short</a:t>
            </a:r>
            <a:r>
              <a:rPr lang="pl-PL" dirty="0"/>
              <a:t> </a:t>
            </a:r>
            <a:r>
              <a:rPr lang="pl-PL" dirty="0" err="1"/>
              <a:t>intro</a:t>
            </a:r>
            <a:r>
              <a:rPr lang="pl-PL" dirty="0"/>
              <a:t> on the </a:t>
            </a:r>
            <a:r>
              <a:rPr lang="pl-PL" dirty="0" err="1"/>
              <a:t>main</a:t>
            </a:r>
            <a:r>
              <a:rPr lang="pl-PL" dirty="0"/>
              <a:t> idea </a:t>
            </a:r>
            <a:r>
              <a:rPr lang="pl-PL" dirty="0" err="1"/>
              <a:t>behind</a:t>
            </a:r>
            <a:r>
              <a:rPr lang="pl-PL" dirty="0"/>
              <a:t> the </a:t>
            </a:r>
            <a:r>
              <a:rPr lang="pl-PL" dirty="0" err="1"/>
              <a:t>scenes</a:t>
            </a:r>
            <a:r>
              <a:rPr lang="pl-PL" dirty="0"/>
              <a:t> of BEAST </a:t>
            </a:r>
            <a:r>
              <a:rPr lang="pl-PL" dirty="0" err="1"/>
              <a:t>project</a:t>
            </a:r>
            <a:r>
              <a:rPr lang="pl-PL" dirty="0"/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49B15-56D3-4DA5-8A3F-185BE523BEA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188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BF7E-EE66-4D95-BC7D-125F2BE2046F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361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B24-9F50-4F8F-8F91-5C7EEE6EFE7A}" type="datetimeFigureOut">
              <a:rPr lang="pl-PL" smtClean="0"/>
              <a:t>03.10.2023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0702-65C7-46AE-A72F-88DED4CC00D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3241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B24-9F50-4F8F-8F91-5C7EEE6EFE7A}" type="datetimeFigureOut">
              <a:rPr lang="pl-PL" smtClean="0"/>
              <a:t>03.10.2023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0702-65C7-46AE-A72F-88DED4CC00D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8400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B24-9F50-4F8F-8F91-5C7EEE6EFE7A}" type="datetimeFigureOut">
              <a:rPr lang="pl-PL" smtClean="0"/>
              <a:t>03.10.2023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0702-65C7-46AE-A72F-88DED4CC00D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46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B24-9F50-4F8F-8F91-5C7EEE6EFE7A}" type="datetimeFigureOut">
              <a:rPr lang="pl-PL" smtClean="0"/>
              <a:t>03.10.2023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0702-65C7-46AE-A72F-88DED4CC00D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70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B24-9F50-4F8F-8F91-5C7EEE6EFE7A}" type="datetimeFigureOut">
              <a:rPr lang="pl-PL" smtClean="0"/>
              <a:t>03.10.2023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0702-65C7-46AE-A72F-88DED4CC00D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890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B24-9F50-4F8F-8F91-5C7EEE6EFE7A}" type="datetimeFigureOut">
              <a:rPr lang="pl-PL" smtClean="0"/>
              <a:t>03.10.2023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0702-65C7-46AE-A72F-88DED4CC00D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6563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B24-9F50-4F8F-8F91-5C7EEE6EFE7A}" type="datetimeFigureOut">
              <a:rPr lang="pl-PL" smtClean="0"/>
              <a:t>03.10.2023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0702-65C7-46AE-A72F-88DED4CC00D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688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B24-9F50-4F8F-8F91-5C7EEE6EFE7A}" type="datetimeFigureOut">
              <a:rPr lang="pl-PL" smtClean="0"/>
              <a:t>03.10.2023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0702-65C7-46AE-A72F-88DED4CC00D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43172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B24-9F50-4F8F-8F91-5C7EEE6EFE7A}" type="datetimeFigureOut">
              <a:rPr lang="pl-PL" smtClean="0"/>
              <a:t>03.10.2023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0702-65C7-46AE-A72F-88DED4CC00D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9535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B24-9F50-4F8F-8F91-5C7EEE6EFE7A}" type="datetimeFigureOut">
              <a:rPr lang="pl-PL" smtClean="0"/>
              <a:t>03.10.2023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0702-65C7-46AE-A72F-88DED4CC00D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0089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B24-9F50-4F8F-8F91-5C7EEE6EFE7A}" type="datetimeFigureOut">
              <a:rPr lang="pl-PL" smtClean="0"/>
              <a:t>03.10.2023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0702-65C7-46AE-A72F-88DED4CC00D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976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EAB24-9F50-4F8F-8F91-5C7EEE6EFE7A}" type="datetimeFigureOut">
              <a:rPr lang="pl-PL" smtClean="0"/>
              <a:t>03.10.2023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80702-65C7-46AE-A72F-88DED4CC00D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516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10.jpe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0.png"/><Relationship Id="rId7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72.svg"/><Relationship Id="rId3" Type="http://schemas.openxmlformats.org/officeDocument/2006/relationships/image" Target="../media/image10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71.png"/><Relationship Id="rId2" Type="http://schemas.openxmlformats.org/officeDocument/2006/relationships/image" Target="../media/image70.png"/><Relationship Id="rId16" Type="http://schemas.openxmlformats.org/officeDocument/2006/relationships/image" Target="../media/image67.png"/><Relationship Id="rId20" Type="http://schemas.openxmlformats.org/officeDocument/2006/relationships/image" Target="../media/image7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3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7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7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svg"/><Relationship Id="rId7" Type="http://schemas.openxmlformats.org/officeDocument/2006/relationships/image" Target="../media/image79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10.jpeg"/><Relationship Id="rId10" Type="http://schemas.openxmlformats.org/officeDocument/2006/relationships/image" Target="../media/image82.png"/><Relationship Id="rId4" Type="http://schemas.openxmlformats.org/officeDocument/2006/relationships/image" Target="../media/image75.png"/><Relationship Id="rId9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7.sv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10.jpe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78.png"/><Relationship Id="rId7" Type="http://schemas.openxmlformats.org/officeDocument/2006/relationships/image" Target="../media/image10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10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image" Target="../media/image10.jpe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sv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svg"/><Relationship Id="rId4" Type="http://schemas.openxmlformats.org/officeDocument/2006/relationships/image" Target="../media/image108.svg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3.png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image" Target="../media/image129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29.png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10.jpeg"/><Relationship Id="rId5" Type="http://schemas.openxmlformats.org/officeDocument/2006/relationships/image" Target="../media/image26.png"/><Relationship Id="rId10" Type="http://schemas.openxmlformats.org/officeDocument/2006/relationships/image" Target="../media/image4.svg"/><Relationship Id="rId4" Type="http://schemas.openxmlformats.org/officeDocument/2006/relationships/image" Target="../media/image25.sv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4.sv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10.jpeg"/><Relationship Id="rId5" Type="http://schemas.openxmlformats.org/officeDocument/2006/relationships/image" Target="../media/image26.png"/><Relationship Id="rId10" Type="http://schemas.openxmlformats.org/officeDocument/2006/relationships/image" Target="../media/image33.svg"/><Relationship Id="rId4" Type="http://schemas.openxmlformats.org/officeDocument/2006/relationships/image" Target="../media/image25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0.jpe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4.svg"/><Relationship Id="rId10" Type="http://schemas.openxmlformats.org/officeDocument/2006/relationships/image" Target="../media/image37.svg"/><Relationship Id="rId4" Type="http://schemas.openxmlformats.org/officeDocument/2006/relationships/image" Target="../media/image25.svg"/><Relationship Id="rId9" Type="http://schemas.openxmlformats.org/officeDocument/2006/relationships/image" Target="../media/image36.pn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072CA2B-3A5D-466C-83A2-501BE8BE5ACB}"/>
              </a:ext>
            </a:extLst>
          </p:cNvPr>
          <p:cNvSpPr/>
          <p:nvPr/>
        </p:nvSpPr>
        <p:spPr>
          <a:xfrm>
            <a:off x="-14483" y="6164422"/>
            <a:ext cx="9158484" cy="703310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4D966F3-191B-4631-8283-79ECB2114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449" y="1738931"/>
            <a:ext cx="8689097" cy="21234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600" b="1" i="0" dirty="0">
                <a:effectLst/>
                <a:latin typeface="Roboto Slab" pitchFamily="2" charset="0"/>
              </a:rPr>
              <a:t>Konferencja Sektorowa</a:t>
            </a:r>
            <a:br>
              <a:rPr lang="pl-PL" sz="2400" b="0" i="0" dirty="0">
                <a:effectLst/>
                <a:latin typeface="Roboto Slab" pitchFamily="2" charset="0"/>
              </a:rPr>
            </a:br>
            <a:r>
              <a:rPr lang="pl-PL" sz="2800" b="1" dirty="0">
                <a:solidFill>
                  <a:srgbClr val="C00000"/>
                </a:solidFill>
                <a:latin typeface="Roboto Slab" pitchFamily="2" charset="0"/>
              </a:rPr>
              <a:t>„</a:t>
            </a:r>
            <a:r>
              <a:rPr lang="pl-PL" sz="2800" b="1" i="0" dirty="0">
                <a:solidFill>
                  <a:srgbClr val="C00000"/>
                </a:solidFill>
                <a:effectLst/>
                <a:latin typeface="Roboto Slab" pitchFamily="2" charset="0"/>
              </a:rPr>
              <a:t>Sztuczna Inteligencja, </a:t>
            </a:r>
            <a:r>
              <a:rPr lang="pl-PL" sz="2800" b="1" i="0" dirty="0" err="1">
                <a:solidFill>
                  <a:srgbClr val="C00000"/>
                </a:solidFill>
                <a:effectLst/>
                <a:latin typeface="Roboto Slab" pitchFamily="2" charset="0"/>
              </a:rPr>
              <a:t>Cyberbezpieczeństwo</a:t>
            </a:r>
            <a:r>
              <a:rPr lang="pl-PL" sz="2800" b="1" i="0" dirty="0">
                <a:solidFill>
                  <a:srgbClr val="C00000"/>
                </a:solidFill>
                <a:effectLst/>
                <a:latin typeface="Roboto Slab" pitchFamily="2" charset="0"/>
              </a:rPr>
              <a:t>, Innowacje Technologiczne.</a:t>
            </a:r>
            <a:br>
              <a:rPr lang="pl-PL" sz="2800" b="1" i="0" dirty="0">
                <a:solidFill>
                  <a:srgbClr val="C00000"/>
                </a:solidFill>
                <a:effectLst/>
                <a:latin typeface="Roboto Slab" pitchFamily="2" charset="0"/>
              </a:rPr>
            </a:br>
            <a:r>
              <a:rPr lang="pl-PL" sz="2400" b="1" i="0" dirty="0">
                <a:solidFill>
                  <a:srgbClr val="C00000"/>
                </a:solidFill>
                <a:effectLst/>
                <a:latin typeface="Roboto Slab" pitchFamily="2" charset="0"/>
              </a:rPr>
              <a:t>Wyzwania dla </a:t>
            </a:r>
            <a:r>
              <a:rPr lang="pl-PL" sz="2400" b="1" dirty="0">
                <a:solidFill>
                  <a:srgbClr val="C00000"/>
                </a:solidFill>
                <a:latin typeface="Roboto Slab" pitchFamily="2" charset="0"/>
              </a:rPr>
              <a:t>r</a:t>
            </a:r>
            <a:r>
              <a:rPr lang="pl-PL" sz="2400" b="1" i="0" dirty="0">
                <a:solidFill>
                  <a:srgbClr val="C00000"/>
                </a:solidFill>
                <a:effectLst/>
                <a:latin typeface="Roboto Slab" pitchFamily="2" charset="0"/>
              </a:rPr>
              <a:t>ozwoju </a:t>
            </a:r>
            <a:r>
              <a:rPr lang="pl-PL" sz="2400" b="1" dirty="0">
                <a:solidFill>
                  <a:srgbClr val="C00000"/>
                </a:solidFill>
                <a:latin typeface="Roboto Slab" pitchFamily="2" charset="0"/>
              </a:rPr>
              <a:t>k</a:t>
            </a:r>
            <a:r>
              <a:rPr lang="pl-PL" sz="2400" b="1" i="0" dirty="0">
                <a:solidFill>
                  <a:srgbClr val="C00000"/>
                </a:solidFill>
                <a:effectLst/>
                <a:latin typeface="Roboto Slab" pitchFamily="2" charset="0"/>
              </a:rPr>
              <a:t>ompetencji</a:t>
            </a:r>
            <a:r>
              <a:rPr lang="pl-PL" sz="3600" b="1" dirty="0">
                <a:solidFill>
                  <a:srgbClr val="C00000"/>
                </a:solidFill>
                <a:latin typeface="Roboto Slab" pitchFamily="2" charset="0"/>
              </a:rPr>
              <a:t>”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ADDA54B-B5C4-4CA2-B8A6-0AF214509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312780"/>
            <a:ext cx="9158484" cy="396376"/>
          </a:xfrm>
        </p:spPr>
        <p:txBody>
          <a:bodyPr>
            <a:normAutofit lnSpcReduction="10000"/>
          </a:bodyPr>
          <a:lstStyle/>
          <a:p>
            <a:r>
              <a:rPr lang="pl-PL" dirty="0">
                <a:solidFill>
                  <a:schemeClr val="bg1"/>
                </a:solidFill>
                <a:latin typeface="Tw Cen MT Condensed" panose="020B0606020104020203" pitchFamily="34" charset="-18"/>
              </a:rPr>
              <a:t>Jarosław</a:t>
            </a:r>
            <a:r>
              <a:rPr lang="en-US" dirty="0">
                <a:solidFill>
                  <a:schemeClr val="bg1"/>
                </a:solidFill>
                <a:latin typeface="Tw Cen MT Condensed" panose="020B0606020104020203" pitchFamily="34" charset="-18"/>
              </a:rPr>
              <a:t>, </a:t>
            </a:r>
            <a:r>
              <a:rPr lang="pl-PL" dirty="0">
                <a:solidFill>
                  <a:schemeClr val="bg1"/>
                </a:solidFill>
                <a:latin typeface="Tw Cen MT Condensed" panose="020B0606020104020203" pitchFamily="34" charset="-18"/>
              </a:rPr>
              <a:t>18-19</a:t>
            </a:r>
            <a:r>
              <a:rPr lang="en-US" b="0" i="0" dirty="0">
                <a:solidFill>
                  <a:schemeClr val="bg1"/>
                </a:solidFill>
                <a:effectLst/>
                <a:latin typeface="Tw Cen MT Condensed" panose="020B0606020104020203" pitchFamily="34" charset="-18"/>
              </a:rPr>
              <a:t> </a:t>
            </a:r>
            <a:r>
              <a:rPr lang="pl-PL" b="0" i="0">
                <a:solidFill>
                  <a:schemeClr val="bg1"/>
                </a:solidFill>
                <a:effectLst/>
                <a:latin typeface="Tw Cen MT Condensed" panose="020B0606020104020203" pitchFamily="34" charset="-18"/>
              </a:rPr>
              <a:t>września </a:t>
            </a:r>
            <a:r>
              <a:rPr lang="en-US" b="0" i="0" dirty="0">
                <a:solidFill>
                  <a:schemeClr val="bg1"/>
                </a:solidFill>
                <a:effectLst/>
                <a:latin typeface="Tw Cen MT Condensed" panose="020B0606020104020203" pitchFamily="34" charset="-18"/>
              </a:rPr>
              <a:t>202</a:t>
            </a:r>
            <a:r>
              <a:rPr lang="pl-PL" b="0" i="0" dirty="0">
                <a:solidFill>
                  <a:schemeClr val="bg1"/>
                </a:solidFill>
                <a:effectLst/>
                <a:latin typeface="Tw Cen MT Condensed" panose="020B0606020104020203" pitchFamily="34" charset="-18"/>
              </a:rPr>
              <a:t>3 r.</a:t>
            </a:r>
            <a:endParaRPr lang="en-US" dirty="0">
              <a:solidFill>
                <a:schemeClr val="bg1"/>
              </a:solidFill>
              <a:latin typeface="Tw Cen MT Condensed" panose="020B0606020104020203" pitchFamily="34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204EDE5-621D-8022-72BC-19DEAA650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146" y="4914597"/>
            <a:ext cx="5677705" cy="12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18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2950C14B-59B5-4CA6-99DE-8AEEEB825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993"/>
            <a:ext cx="9138010" cy="905377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Tw Cen MT Condensed" panose="020B0606020104020203" pitchFamily="34" charset="-18"/>
              </a:rPr>
              <a:t>BE</a:t>
            </a:r>
            <a:r>
              <a:rPr lang="pl-PL" b="1" dirty="0">
                <a:latin typeface="Tw Cen MT Condensed" panose="020B0606020104020203" pitchFamily="34" charset="-18"/>
              </a:rPr>
              <a:t>(</a:t>
            </a:r>
            <a:r>
              <a:rPr lang="en-US" b="1" dirty="0">
                <a:latin typeface="Tw Cen MT Condensed" panose="020B0606020104020203" pitchFamily="34" charset="-18"/>
              </a:rPr>
              <a:t>A</a:t>
            </a:r>
            <a:r>
              <a:rPr lang="pl-PL" b="1" dirty="0">
                <a:latin typeface="Tw Cen MT Condensed" panose="020B0606020104020203" pitchFamily="34" charset="-18"/>
              </a:rPr>
              <a:t>)</a:t>
            </a:r>
            <a:r>
              <a:rPr lang="en-US" b="1" dirty="0">
                <a:latin typeface="Tw Cen MT Condensed" panose="020B0606020104020203" pitchFamily="34" charset="-18"/>
              </a:rPr>
              <a:t>ST </a:t>
            </a:r>
            <a:r>
              <a:rPr lang="pl-PL" b="1" dirty="0">
                <a:latin typeface="Tw Cen MT Condensed" panose="020B0606020104020203" pitchFamily="34" charset="-18"/>
              </a:rPr>
              <a:t>jest kompleksową metodyką</a:t>
            </a:r>
            <a:endParaRPr lang="en-US" b="1" dirty="0">
              <a:latin typeface="Tw Cen MT Condensed" panose="020B0606020104020203" pitchFamily="34" charset="-18"/>
            </a:endParaRPr>
          </a:p>
        </p:txBody>
      </p:sp>
      <p:pic>
        <p:nvPicPr>
          <p:cNvPr id="21" name="Grafika 20" descr="Żarówka i ołówek">
            <a:extLst>
              <a:ext uri="{FF2B5EF4-FFF2-40B4-BE49-F238E27FC236}">
                <a16:creationId xmlns:a16="http://schemas.microsoft.com/office/drawing/2014/main" id="{746DDE26-D760-4B44-BC9B-A35D22A60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3789" y="1651079"/>
            <a:ext cx="1005840" cy="1005840"/>
          </a:xfrm>
          <a:prstGeom prst="rect">
            <a:avLst/>
          </a:prstGeom>
        </p:spPr>
      </p:pic>
      <p:pic>
        <p:nvPicPr>
          <p:cNvPr id="22" name="Grafika 21" descr="Rodzina z dziewczynką">
            <a:extLst>
              <a:ext uri="{FF2B5EF4-FFF2-40B4-BE49-F238E27FC236}">
                <a16:creationId xmlns:a16="http://schemas.microsoft.com/office/drawing/2014/main" id="{B3064CEC-0D40-4132-A17A-25701B067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1074" y="4115384"/>
            <a:ext cx="1472650" cy="1472650"/>
          </a:xfrm>
          <a:prstGeom prst="rect">
            <a:avLst/>
          </a:prstGeom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5705C416-F96E-4CA5-9090-32A2202F9292}"/>
              </a:ext>
            </a:extLst>
          </p:cNvPr>
          <p:cNvSpPr/>
          <p:nvPr/>
        </p:nvSpPr>
        <p:spPr>
          <a:xfrm>
            <a:off x="3365284" y="3028425"/>
            <a:ext cx="235365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Tw Cen MT Condensed" panose="020B0606020104020203" pitchFamily="34" charset="-18"/>
              </a:rPr>
              <a:t>Design Thinking</a:t>
            </a:r>
          </a:p>
        </p:txBody>
      </p:sp>
      <p:sp>
        <p:nvSpPr>
          <p:cNvPr id="24" name="Romb 23">
            <a:extLst>
              <a:ext uri="{FF2B5EF4-FFF2-40B4-BE49-F238E27FC236}">
                <a16:creationId xmlns:a16="http://schemas.microsoft.com/office/drawing/2014/main" id="{C9238219-094B-4524-92C2-8CBDF2F7D222}"/>
              </a:ext>
            </a:extLst>
          </p:cNvPr>
          <p:cNvSpPr/>
          <p:nvPr/>
        </p:nvSpPr>
        <p:spPr>
          <a:xfrm>
            <a:off x="2484579" y="1210344"/>
            <a:ext cx="2072538" cy="1830676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mb 24">
            <a:extLst>
              <a:ext uri="{FF2B5EF4-FFF2-40B4-BE49-F238E27FC236}">
                <a16:creationId xmlns:a16="http://schemas.microsoft.com/office/drawing/2014/main" id="{49ABCA0F-D776-49F1-AF3B-B376002DE08F}"/>
              </a:ext>
            </a:extLst>
          </p:cNvPr>
          <p:cNvSpPr/>
          <p:nvPr/>
        </p:nvSpPr>
        <p:spPr>
          <a:xfrm>
            <a:off x="4541979" y="1210344"/>
            <a:ext cx="2072538" cy="1830676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Grafika 25" descr="Żarówka i ołówek">
            <a:extLst>
              <a:ext uri="{FF2B5EF4-FFF2-40B4-BE49-F238E27FC236}">
                <a16:creationId xmlns:a16="http://schemas.microsoft.com/office/drawing/2014/main" id="{73926C94-00EB-4259-BB1A-AA515E37F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7956" y="1635461"/>
            <a:ext cx="1005840" cy="1005840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218908F7-1D20-49CE-BC2B-AAE72730CFEF}"/>
              </a:ext>
            </a:extLst>
          </p:cNvPr>
          <p:cNvSpPr/>
          <p:nvPr/>
        </p:nvSpPr>
        <p:spPr>
          <a:xfrm>
            <a:off x="1260986" y="5590049"/>
            <a:ext cx="169796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latin typeface="Tw Cen MT Condensed" panose="020B0606020104020203" pitchFamily="34" charset="-18"/>
              </a:rPr>
              <a:t>Designing your Life</a:t>
            </a:r>
            <a:endParaRPr lang="pl-PL" sz="2000" dirty="0">
              <a:latin typeface="Tw Cen MT Condensed" panose="020B0606020104020203" pitchFamily="34" charset="-18"/>
            </a:endParaRPr>
          </a:p>
          <a:p>
            <a:pPr algn="ctr"/>
            <a:r>
              <a:rPr lang="pl-PL" sz="1600" dirty="0">
                <a:latin typeface="Tw Cen MT Condensed" panose="020B0606020104020203" pitchFamily="34" charset="-18"/>
              </a:rPr>
              <a:t>(</a:t>
            </a:r>
            <a:r>
              <a:rPr lang="en-US" sz="1600" dirty="0">
                <a:latin typeface="Tw Cen MT Condensed" panose="020B0606020104020203" pitchFamily="34" charset="-18"/>
              </a:rPr>
              <a:t>B</a:t>
            </a:r>
            <a:r>
              <a:rPr lang="pl-PL" sz="1600" dirty="0">
                <a:latin typeface="Tw Cen MT Condensed" panose="020B0606020104020203" pitchFamily="34" charset="-18"/>
              </a:rPr>
              <a:t>. </a:t>
            </a:r>
            <a:r>
              <a:rPr lang="en-US" sz="1600" dirty="0">
                <a:latin typeface="Tw Cen MT Condensed" panose="020B0606020104020203" pitchFamily="34" charset="-18"/>
              </a:rPr>
              <a:t>Burnett</a:t>
            </a:r>
            <a:r>
              <a:rPr lang="pl-PL" sz="1600" dirty="0">
                <a:latin typeface="Tw Cen MT Condensed" panose="020B0606020104020203" pitchFamily="34" charset="-18"/>
              </a:rPr>
              <a:t>, </a:t>
            </a:r>
            <a:r>
              <a:rPr lang="en-US" sz="1600" dirty="0">
                <a:latin typeface="Tw Cen MT Condensed" panose="020B0606020104020203" pitchFamily="34" charset="-18"/>
              </a:rPr>
              <a:t>D</a:t>
            </a:r>
            <a:r>
              <a:rPr lang="pl-PL" sz="1600" dirty="0">
                <a:latin typeface="Tw Cen MT Condensed" panose="020B0606020104020203" pitchFamily="34" charset="-18"/>
              </a:rPr>
              <a:t>. </a:t>
            </a:r>
            <a:r>
              <a:rPr lang="en-US" sz="1600" dirty="0">
                <a:latin typeface="Tw Cen MT Condensed" panose="020B0606020104020203" pitchFamily="34" charset="-18"/>
              </a:rPr>
              <a:t>Evans</a:t>
            </a:r>
            <a:r>
              <a:rPr lang="pl-PL" sz="1600" dirty="0">
                <a:latin typeface="Tw Cen MT Condensed" panose="020B0606020104020203" pitchFamily="34" charset="-18"/>
              </a:rPr>
              <a:t>)</a:t>
            </a:r>
            <a:endParaRPr lang="en-US" sz="2000" dirty="0">
              <a:latin typeface="Tw Cen MT Condensed" panose="020B0606020104020203" pitchFamily="34" charset="-18"/>
            </a:endParaRPr>
          </a:p>
        </p:txBody>
      </p:sp>
      <p:pic>
        <p:nvPicPr>
          <p:cNvPr id="28" name="Grafika 27" descr="Tabela">
            <a:extLst>
              <a:ext uri="{FF2B5EF4-FFF2-40B4-BE49-F238E27FC236}">
                <a16:creationId xmlns:a16="http://schemas.microsoft.com/office/drawing/2014/main" id="{27F1E297-AB60-4AE4-B6D8-9D98618A02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74153" y="4128430"/>
            <a:ext cx="1781907" cy="1781907"/>
          </a:xfrm>
          <a:prstGeom prst="rect">
            <a:avLst/>
          </a:prstGeom>
        </p:spPr>
      </p:pic>
      <p:sp>
        <p:nvSpPr>
          <p:cNvPr id="29" name="Prostokąt 28">
            <a:extLst>
              <a:ext uri="{FF2B5EF4-FFF2-40B4-BE49-F238E27FC236}">
                <a16:creationId xmlns:a16="http://schemas.microsoft.com/office/drawing/2014/main" id="{6CB8D06E-FEF4-4337-9824-10BB11377527}"/>
              </a:ext>
            </a:extLst>
          </p:cNvPr>
          <p:cNvSpPr/>
          <p:nvPr/>
        </p:nvSpPr>
        <p:spPr>
          <a:xfrm>
            <a:off x="3628472" y="5590049"/>
            <a:ext cx="1887055" cy="67710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2000" dirty="0">
                <a:latin typeface="Tw Cen MT Condensed" panose="020B0606020104020203" pitchFamily="34" charset="-18"/>
              </a:rPr>
              <a:t>Business Model – YOU</a:t>
            </a:r>
          </a:p>
          <a:p>
            <a:pPr algn="ctr"/>
            <a:r>
              <a:rPr lang="pl-PL" dirty="0">
                <a:latin typeface="Tw Cen MT Condensed" panose="020B0606020104020203" pitchFamily="34" charset="-18"/>
              </a:rPr>
              <a:t>(T. Clark)</a:t>
            </a:r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30" name="Grafika 29" descr="Uczeń">
            <a:extLst>
              <a:ext uri="{FF2B5EF4-FFF2-40B4-BE49-F238E27FC236}">
                <a16:creationId xmlns:a16="http://schemas.microsoft.com/office/drawing/2014/main" id="{E8A1858B-1943-479A-9099-5C7E6447D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7597" y="3762215"/>
            <a:ext cx="914400" cy="914400"/>
          </a:xfrm>
          <a:prstGeom prst="rect">
            <a:avLst/>
          </a:prstGeom>
        </p:spPr>
      </p:pic>
      <p:pic>
        <p:nvPicPr>
          <p:cNvPr id="31" name="Grafika 30" descr="Uczennica">
            <a:extLst>
              <a:ext uri="{FF2B5EF4-FFF2-40B4-BE49-F238E27FC236}">
                <a16:creationId xmlns:a16="http://schemas.microsoft.com/office/drawing/2014/main" id="{4F039FE8-6572-4B62-BC33-27834568E9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30276" y="4034248"/>
            <a:ext cx="914400" cy="914400"/>
          </a:xfrm>
          <a:prstGeom prst="rect">
            <a:avLst/>
          </a:prstGeom>
        </p:spPr>
      </p:pic>
      <p:pic>
        <p:nvPicPr>
          <p:cNvPr id="32" name="Grafika 31" descr="Czapka ukończenia szkoły">
            <a:extLst>
              <a:ext uri="{FF2B5EF4-FFF2-40B4-BE49-F238E27FC236}">
                <a16:creationId xmlns:a16="http://schemas.microsoft.com/office/drawing/2014/main" id="{389E8122-F6D4-4C8C-A12E-C61372CC90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10195" y="4052197"/>
            <a:ext cx="387795" cy="387795"/>
          </a:xfrm>
          <a:prstGeom prst="rect">
            <a:avLst/>
          </a:prstGeom>
        </p:spPr>
      </p:pic>
      <p:pic>
        <p:nvPicPr>
          <p:cNvPr id="33" name="Grafika 32" descr="Czapka ukończenia szkoły">
            <a:extLst>
              <a:ext uri="{FF2B5EF4-FFF2-40B4-BE49-F238E27FC236}">
                <a16:creationId xmlns:a16="http://schemas.microsoft.com/office/drawing/2014/main" id="{B1E6881E-9E36-4BA8-B700-C36CA2B1E4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70726" y="4054884"/>
            <a:ext cx="387795" cy="387795"/>
          </a:xfrm>
          <a:prstGeom prst="rect">
            <a:avLst/>
          </a:prstGeom>
        </p:spPr>
      </p:pic>
      <p:pic>
        <p:nvPicPr>
          <p:cNvPr id="34" name="Grafika 33" descr="Tabela">
            <a:extLst>
              <a:ext uri="{FF2B5EF4-FFF2-40B4-BE49-F238E27FC236}">
                <a16:creationId xmlns:a16="http://schemas.microsoft.com/office/drawing/2014/main" id="{2D568016-C22E-43C6-94FC-A6BB9D4A0F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43062" y="4127646"/>
            <a:ext cx="1781907" cy="1781907"/>
          </a:xfrm>
          <a:prstGeom prst="rect">
            <a:avLst/>
          </a:prstGeom>
        </p:spPr>
      </p:pic>
      <p:sp>
        <p:nvSpPr>
          <p:cNvPr id="35" name="Prostokąt 34">
            <a:extLst>
              <a:ext uri="{FF2B5EF4-FFF2-40B4-BE49-F238E27FC236}">
                <a16:creationId xmlns:a16="http://schemas.microsoft.com/office/drawing/2014/main" id="{CA0E6887-191F-48E4-841D-9C606BEF9F35}"/>
              </a:ext>
            </a:extLst>
          </p:cNvPr>
          <p:cNvSpPr/>
          <p:nvPr/>
        </p:nvSpPr>
        <p:spPr>
          <a:xfrm>
            <a:off x="5894850" y="5566631"/>
            <a:ext cx="2238562" cy="67710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latin typeface="Tw Cen MT Condensed" panose="020B0606020104020203" pitchFamily="34" charset="-18"/>
              </a:rPr>
              <a:t>Business Model </a:t>
            </a:r>
            <a:r>
              <a:rPr lang="pl-PL" sz="2000" dirty="0" err="1">
                <a:latin typeface="Tw Cen MT Condensed" panose="020B0606020104020203" pitchFamily="34" charset="-18"/>
              </a:rPr>
              <a:t>Generation</a:t>
            </a:r>
            <a:endParaRPr lang="pl-PL" sz="2000" dirty="0">
              <a:latin typeface="Tw Cen MT Condensed" panose="020B0606020104020203" pitchFamily="34" charset="-18"/>
            </a:endParaRPr>
          </a:p>
          <a:p>
            <a:pPr algn="ctr"/>
            <a:r>
              <a:rPr lang="pl-PL" dirty="0">
                <a:latin typeface="Tw Cen MT Condensed" panose="020B0606020104020203" pitchFamily="34" charset="-18"/>
              </a:rPr>
              <a:t>(A. </a:t>
            </a:r>
            <a:r>
              <a:rPr lang="pl-PL" dirty="0" err="1">
                <a:latin typeface="Tw Cen MT Condensed" panose="020B0606020104020203" pitchFamily="34" charset="-18"/>
              </a:rPr>
              <a:t>Osterwalder</a:t>
            </a:r>
            <a:r>
              <a:rPr lang="pl-PL" dirty="0">
                <a:latin typeface="Tw Cen MT Condensed" panose="020B0606020104020203" pitchFamily="34" charset="-18"/>
              </a:rPr>
              <a:t>, I. </a:t>
            </a:r>
            <a:r>
              <a:rPr lang="pl-PL" dirty="0" err="1">
                <a:latin typeface="Tw Cen MT Condensed" panose="020B0606020104020203" pitchFamily="34" charset="-18"/>
              </a:rPr>
              <a:t>Pigneur</a:t>
            </a:r>
            <a:r>
              <a:rPr lang="pl-PL" dirty="0">
                <a:latin typeface="Tw Cen MT Condensed" panose="020B0606020104020203" pitchFamily="34" charset="-18"/>
              </a:rPr>
              <a:t>)</a:t>
            </a:r>
            <a:endParaRPr lang="en-US" sz="2000" dirty="0">
              <a:latin typeface="Tw Cen MT Condensed" panose="020B0606020104020203" pitchFamily="34" charset="-18"/>
            </a:endParaRPr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E7BE2EAF-E2D7-4930-BCF0-78074E85317B}"/>
              </a:ext>
            </a:extLst>
          </p:cNvPr>
          <p:cNvGrpSpPr/>
          <p:nvPr/>
        </p:nvGrpSpPr>
        <p:grpSpPr>
          <a:xfrm>
            <a:off x="1105018" y="2944486"/>
            <a:ext cx="1764253" cy="3236773"/>
            <a:chOff x="744771" y="3041364"/>
            <a:chExt cx="1764253" cy="3236773"/>
          </a:xfrm>
        </p:grpSpPr>
        <p:cxnSp>
          <p:nvCxnSpPr>
            <p:cNvPr id="37" name="Łącznik prosty 36">
              <a:extLst>
                <a:ext uri="{FF2B5EF4-FFF2-40B4-BE49-F238E27FC236}">
                  <a16:creationId xmlns:a16="http://schemas.microsoft.com/office/drawing/2014/main" id="{3724246C-EADA-4FA7-ACA8-B6E327EB64F0}"/>
                </a:ext>
              </a:extLst>
            </p:cNvPr>
            <p:cNvCxnSpPr/>
            <p:nvPr/>
          </p:nvCxnSpPr>
          <p:spPr>
            <a:xfrm flipH="1">
              <a:off x="758283" y="3041364"/>
              <a:ext cx="1750741" cy="1084587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Łącznik prosty 37">
              <a:extLst>
                <a:ext uri="{FF2B5EF4-FFF2-40B4-BE49-F238E27FC236}">
                  <a16:creationId xmlns:a16="http://schemas.microsoft.com/office/drawing/2014/main" id="{7AAF01B8-1C74-4BB7-B224-35585295E281}"/>
                </a:ext>
              </a:extLst>
            </p:cNvPr>
            <p:cNvCxnSpPr/>
            <p:nvPr/>
          </p:nvCxnSpPr>
          <p:spPr>
            <a:xfrm>
              <a:off x="744771" y="4114800"/>
              <a:ext cx="0" cy="2163337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C39E71FB-C051-40B0-BDE3-9EAFE7A9FF1C}"/>
              </a:ext>
            </a:extLst>
          </p:cNvPr>
          <p:cNvGrpSpPr/>
          <p:nvPr/>
        </p:nvGrpSpPr>
        <p:grpSpPr>
          <a:xfrm flipH="1">
            <a:off x="6382671" y="2944486"/>
            <a:ext cx="1764253" cy="3236773"/>
            <a:chOff x="744771" y="3041364"/>
            <a:chExt cx="1764253" cy="3236773"/>
          </a:xfrm>
        </p:grpSpPr>
        <p:cxnSp>
          <p:nvCxnSpPr>
            <p:cNvPr id="40" name="Łącznik prosty 39">
              <a:extLst>
                <a:ext uri="{FF2B5EF4-FFF2-40B4-BE49-F238E27FC236}">
                  <a16:creationId xmlns:a16="http://schemas.microsoft.com/office/drawing/2014/main" id="{B2AB76E2-4AD1-4955-97E2-FA51CA3A2800}"/>
                </a:ext>
              </a:extLst>
            </p:cNvPr>
            <p:cNvCxnSpPr/>
            <p:nvPr/>
          </p:nvCxnSpPr>
          <p:spPr>
            <a:xfrm flipH="1">
              <a:off x="758283" y="3041364"/>
              <a:ext cx="1750741" cy="1084587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Łącznik prosty 40">
              <a:extLst>
                <a:ext uri="{FF2B5EF4-FFF2-40B4-BE49-F238E27FC236}">
                  <a16:creationId xmlns:a16="http://schemas.microsoft.com/office/drawing/2014/main" id="{779C7B83-788E-469F-84C7-D05715DCA309}"/>
                </a:ext>
              </a:extLst>
            </p:cNvPr>
            <p:cNvCxnSpPr/>
            <p:nvPr/>
          </p:nvCxnSpPr>
          <p:spPr>
            <a:xfrm>
              <a:off x="744771" y="4114800"/>
              <a:ext cx="0" cy="2163337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Grafika 41" descr="Czapka ukończenia szkoły">
            <a:extLst>
              <a:ext uri="{FF2B5EF4-FFF2-40B4-BE49-F238E27FC236}">
                <a16:creationId xmlns:a16="http://schemas.microsoft.com/office/drawing/2014/main" id="{6F8A8D07-04A7-4D9C-8FDD-4AA68F57C9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51676" y="93778"/>
            <a:ext cx="352541" cy="3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40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7F3F3BAC-A941-4038-9668-66B3842DA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0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>
                <a:latin typeface="Tw Cen MT Condensed" panose="020B0606020104020203" pitchFamily="34" charset="-18"/>
              </a:rPr>
              <a:t>Proces BE(A)ST dla Studentów</a:t>
            </a:r>
          </a:p>
        </p:txBody>
      </p:sp>
      <p:sp>
        <p:nvSpPr>
          <p:cNvPr id="10" name="Romb 9">
            <a:extLst>
              <a:ext uri="{FF2B5EF4-FFF2-40B4-BE49-F238E27FC236}">
                <a16:creationId xmlns:a16="http://schemas.microsoft.com/office/drawing/2014/main" id="{EFFDB6E8-4F77-446C-B46F-78771CC0E09B}"/>
              </a:ext>
            </a:extLst>
          </p:cNvPr>
          <p:cNvSpPr/>
          <p:nvPr/>
        </p:nvSpPr>
        <p:spPr>
          <a:xfrm>
            <a:off x="4592099" y="1430045"/>
            <a:ext cx="4442669" cy="4316638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Romb 10">
            <a:extLst>
              <a:ext uri="{FF2B5EF4-FFF2-40B4-BE49-F238E27FC236}">
                <a16:creationId xmlns:a16="http://schemas.microsoft.com/office/drawing/2014/main" id="{43D2BEC9-F0AA-4F80-89C6-722A2A7EBD3A}"/>
              </a:ext>
            </a:extLst>
          </p:cNvPr>
          <p:cNvSpPr/>
          <p:nvPr/>
        </p:nvSpPr>
        <p:spPr>
          <a:xfrm>
            <a:off x="122233" y="1430045"/>
            <a:ext cx="4442669" cy="4316638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D634845-E879-44BB-AB34-9ECC6C966C7E}"/>
              </a:ext>
            </a:extLst>
          </p:cNvPr>
          <p:cNvCxnSpPr/>
          <p:nvPr/>
        </p:nvCxnSpPr>
        <p:spPr>
          <a:xfrm>
            <a:off x="2330504" y="998947"/>
            <a:ext cx="0" cy="51598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A26E61AD-640B-4754-844F-4F4D31F00CF2}"/>
              </a:ext>
            </a:extLst>
          </p:cNvPr>
          <p:cNvCxnSpPr/>
          <p:nvPr/>
        </p:nvCxnSpPr>
        <p:spPr>
          <a:xfrm>
            <a:off x="6813433" y="1008450"/>
            <a:ext cx="0" cy="51598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Prostokąt 13">
            <a:extLst>
              <a:ext uri="{FF2B5EF4-FFF2-40B4-BE49-F238E27FC236}">
                <a16:creationId xmlns:a16="http://schemas.microsoft.com/office/drawing/2014/main" id="{D0526AF8-03F1-499F-A41D-E4CE3583B156}"/>
              </a:ext>
            </a:extLst>
          </p:cNvPr>
          <p:cNvSpPr/>
          <p:nvPr/>
        </p:nvSpPr>
        <p:spPr>
          <a:xfrm>
            <a:off x="697811" y="3232176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C00000"/>
                </a:solidFill>
                <a:latin typeface="Tw Cen MT" panose="020B0602020104020603" pitchFamily="34" charset="-18"/>
              </a:rPr>
              <a:t>Autorefleksja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A5035AD1-ABB2-4E0C-97A9-26033C859835}"/>
              </a:ext>
            </a:extLst>
          </p:cNvPr>
          <p:cNvSpPr/>
          <p:nvPr/>
        </p:nvSpPr>
        <p:spPr>
          <a:xfrm>
            <a:off x="2336635" y="3232176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C00000"/>
                </a:solidFill>
                <a:latin typeface="Tw Cen MT" panose="020B0602020104020603" pitchFamily="34" charset="-18"/>
              </a:rPr>
              <a:t>Definicja tożsamości</a:t>
            </a:r>
            <a:br>
              <a:rPr lang="pl-PL" dirty="0">
                <a:solidFill>
                  <a:srgbClr val="C00000"/>
                </a:solidFill>
                <a:latin typeface="Tw Cen MT" panose="020B0602020104020603" pitchFamily="34" charset="-18"/>
              </a:rPr>
            </a:br>
            <a:r>
              <a:rPr lang="pl-PL" dirty="0">
                <a:solidFill>
                  <a:srgbClr val="C00000"/>
                </a:solidFill>
                <a:latin typeface="Tw Cen MT" panose="020B0602020104020603" pitchFamily="34" charset="-18"/>
              </a:rPr>
              <a:t>zawodowej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FBCFA89D-E5B6-4311-826E-4CCAC5ABEF6D}"/>
              </a:ext>
            </a:extLst>
          </p:cNvPr>
          <p:cNvSpPr/>
          <p:nvPr/>
        </p:nvSpPr>
        <p:spPr>
          <a:xfrm>
            <a:off x="4828801" y="3232176"/>
            <a:ext cx="1985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C00000"/>
                </a:solidFill>
                <a:latin typeface="Tw Cen MT" panose="020B0602020104020603" pitchFamily="34" charset="-18"/>
              </a:rPr>
              <a:t>Odkrywanie </a:t>
            </a:r>
            <a:br>
              <a:rPr lang="pl-PL" dirty="0">
                <a:solidFill>
                  <a:srgbClr val="C00000"/>
                </a:solidFill>
                <a:latin typeface="Tw Cen MT" panose="020B0602020104020603" pitchFamily="34" charset="-18"/>
              </a:rPr>
            </a:br>
            <a:r>
              <a:rPr lang="pl-PL" dirty="0">
                <a:solidFill>
                  <a:srgbClr val="C00000"/>
                </a:solidFill>
                <a:latin typeface="Tw Cen MT" panose="020B0602020104020603" pitchFamily="34" charset="-18"/>
              </a:rPr>
              <a:t>scenariuszy rozwoju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01B76A5D-ED01-4C3B-B803-4CA589D9C778}"/>
              </a:ext>
            </a:extLst>
          </p:cNvPr>
          <p:cNvSpPr/>
          <p:nvPr/>
        </p:nvSpPr>
        <p:spPr>
          <a:xfrm>
            <a:off x="6810741" y="3232176"/>
            <a:ext cx="1617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C00000"/>
                </a:solidFill>
                <a:latin typeface="Tw Cen MT" panose="020B0602020104020603" pitchFamily="34" charset="-18"/>
              </a:rPr>
              <a:t>Prototypowanie</a:t>
            </a:r>
            <a:br>
              <a:rPr lang="pl-PL" dirty="0">
                <a:solidFill>
                  <a:srgbClr val="C00000"/>
                </a:solidFill>
                <a:latin typeface="Tw Cen MT" panose="020B0602020104020603" pitchFamily="34" charset="-18"/>
              </a:rPr>
            </a:br>
            <a:r>
              <a:rPr lang="pl-PL" dirty="0">
                <a:solidFill>
                  <a:srgbClr val="C00000"/>
                </a:solidFill>
                <a:latin typeface="Tw Cen MT" panose="020B0602020104020603" pitchFamily="34" charset="-18"/>
              </a:rPr>
              <a:t>i testowanie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47BB8FD-03D6-4D65-A4A1-E2873F512592}"/>
              </a:ext>
            </a:extLst>
          </p:cNvPr>
          <p:cNvSpPr/>
          <p:nvPr/>
        </p:nvSpPr>
        <p:spPr>
          <a:xfrm>
            <a:off x="39189" y="2569236"/>
            <a:ext cx="807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Tw Cen MT" panose="020B0602020104020603" pitchFamily="34" charset="-18"/>
              </a:rPr>
              <a:t>Lucyna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15CEC671-83DE-4FC5-9EDB-F36C638842CD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>
            <a:off x="122233" y="3588364"/>
            <a:ext cx="891253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CFE43410-A80A-4B9A-A81D-1D96CC1FC843}"/>
              </a:ext>
            </a:extLst>
          </p:cNvPr>
          <p:cNvCxnSpPr>
            <a:cxnSpLocks/>
          </p:cNvCxnSpPr>
          <p:nvPr/>
        </p:nvCxnSpPr>
        <p:spPr>
          <a:xfrm flipV="1">
            <a:off x="846609" y="2105001"/>
            <a:ext cx="599477" cy="57228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7096E06A-B307-4CE8-B854-83B73340FF22}"/>
              </a:ext>
            </a:extLst>
          </p:cNvPr>
          <p:cNvCxnSpPr>
            <a:cxnSpLocks/>
          </p:cNvCxnSpPr>
          <p:nvPr/>
        </p:nvCxnSpPr>
        <p:spPr>
          <a:xfrm flipV="1">
            <a:off x="5158899" y="2242105"/>
            <a:ext cx="599477" cy="57228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9FFD2244-60E7-4EC9-BC47-AA3CEBEC3A06}"/>
              </a:ext>
            </a:extLst>
          </p:cNvPr>
          <p:cNvCxnSpPr>
            <a:cxnSpLocks/>
          </p:cNvCxnSpPr>
          <p:nvPr/>
        </p:nvCxnSpPr>
        <p:spPr>
          <a:xfrm>
            <a:off x="3021971" y="1907382"/>
            <a:ext cx="806368" cy="76446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FD90155F-AC0B-4B29-8765-7C027D6B99D2}"/>
              </a:ext>
            </a:extLst>
          </p:cNvPr>
          <p:cNvCxnSpPr>
            <a:cxnSpLocks/>
          </p:cNvCxnSpPr>
          <p:nvPr/>
        </p:nvCxnSpPr>
        <p:spPr>
          <a:xfrm>
            <a:off x="7608150" y="1985106"/>
            <a:ext cx="806368" cy="76446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a 27" descr="Uczeń">
            <a:extLst>
              <a:ext uri="{FF2B5EF4-FFF2-40B4-BE49-F238E27FC236}">
                <a16:creationId xmlns:a16="http://schemas.microsoft.com/office/drawing/2014/main" id="{5727E4DA-48CB-4944-860D-3BB278BAC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7843" y="4384448"/>
            <a:ext cx="914400" cy="914400"/>
          </a:xfrm>
          <a:prstGeom prst="rect">
            <a:avLst/>
          </a:prstGeom>
        </p:spPr>
      </p:pic>
      <p:pic>
        <p:nvPicPr>
          <p:cNvPr id="29" name="Grafika 28" descr="Uczennica">
            <a:extLst>
              <a:ext uri="{FF2B5EF4-FFF2-40B4-BE49-F238E27FC236}">
                <a16:creationId xmlns:a16="http://schemas.microsoft.com/office/drawing/2014/main" id="{77BCAE40-6306-4533-AFD6-8EDA0A7E5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0522" y="4656481"/>
            <a:ext cx="914400" cy="914400"/>
          </a:xfrm>
          <a:prstGeom prst="rect">
            <a:avLst/>
          </a:prstGeom>
        </p:spPr>
      </p:pic>
      <p:sp>
        <p:nvSpPr>
          <p:cNvPr id="30" name="Prostokąt 29">
            <a:extLst>
              <a:ext uri="{FF2B5EF4-FFF2-40B4-BE49-F238E27FC236}">
                <a16:creationId xmlns:a16="http://schemas.microsoft.com/office/drawing/2014/main" id="{E7BE592A-56C9-421E-886C-103740A23F8C}"/>
              </a:ext>
            </a:extLst>
          </p:cNvPr>
          <p:cNvSpPr/>
          <p:nvPr/>
        </p:nvSpPr>
        <p:spPr>
          <a:xfrm>
            <a:off x="3720544" y="5489338"/>
            <a:ext cx="18548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>
                <a:latin typeface="Tw Cen MT" panose="020B0602020104020603" pitchFamily="34" charset="-18"/>
              </a:rPr>
              <a:t>Student w centrum</a:t>
            </a:r>
            <a:br>
              <a:rPr lang="pl-PL" dirty="0">
                <a:latin typeface="Tw Cen MT" panose="020B0602020104020603" pitchFamily="34" charset="-18"/>
              </a:rPr>
            </a:br>
            <a:r>
              <a:rPr lang="pl-PL" dirty="0">
                <a:latin typeface="Tw Cen MT" panose="020B0602020104020603" pitchFamily="34" charset="-18"/>
              </a:rPr>
              <a:t>zainteresowania</a:t>
            </a:r>
          </a:p>
        </p:txBody>
      </p:sp>
      <p:pic>
        <p:nvPicPr>
          <p:cNvPr id="32" name="Grafika 31" descr="Czapka ukończenia szkoły">
            <a:extLst>
              <a:ext uri="{FF2B5EF4-FFF2-40B4-BE49-F238E27FC236}">
                <a16:creationId xmlns:a16="http://schemas.microsoft.com/office/drawing/2014/main" id="{D5E873F2-8084-4BC8-B44F-4FBBB3B662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26526" y="203340"/>
            <a:ext cx="352541" cy="320492"/>
          </a:xfrm>
          <a:prstGeom prst="rect">
            <a:avLst/>
          </a:prstGeom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F34A5496-00ED-4A43-A54E-AA820259D019}"/>
              </a:ext>
            </a:extLst>
          </p:cNvPr>
          <p:cNvSpPr/>
          <p:nvPr/>
        </p:nvSpPr>
        <p:spPr>
          <a:xfrm rot="18981900">
            <a:off x="-37848" y="1960472"/>
            <a:ext cx="2280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tryb </a:t>
            </a:r>
            <a:r>
              <a:rPr lang="pl-PL" dirty="0" err="1">
                <a:latin typeface="Tw Cen MT" panose="020B0602020104020603" pitchFamily="34" charset="-18"/>
              </a:rPr>
              <a:t>dywergencyjny</a:t>
            </a:r>
            <a:endParaRPr lang="pl-PL" dirty="0">
              <a:latin typeface="Tw Cen MT" panose="020B0602020104020603" pitchFamily="34" charset="-18"/>
            </a:endParaRP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A5D0EF0A-A20E-4217-8928-4B0C725B5B31}"/>
              </a:ext>
            </a:extLst>
          </p:cNvPr>
          <p:cNvSpPr/>
          <p:nvPr/>
        </p:nvSpPr>
        <p:spPr>
          <a:xfrm rot="2603551">
            <a:off x="2536910" y="1949997"/>
            <a:ext cx="2092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tryb </a:t>
            </a:r>
            <a:r>
              <a:rPr lang="pl-PL" dirty="0" err="1">
                <a:latin typeface="Tw Cen MT" panose="020B0602020104020603" pitchFamily="34" charset="-18"/>
              </a:rPr>
              <a:t>konwergencyjny</a:t>
            </a:r>
            <a:endParaRPr lang="pl-PL" dirty="0">
              <a:latin typeface="Tw Cen MT" panose="020B0602020104020603" pitchFamily="34" charset="-18"/>
            </a:endParaRP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C71B1D05-D25C-4C91-8D23-ECBE5C9B3462}"/>
              </a:ext>
            </a:extLst>
          </p:cNvPr>
          <p:cNvSpPr/>
          <p:nvPr/>
        </p:nvSpPr>
        <p:spPr>
          <a:xfrm rot="18981900">
            <a:off x="4415408" y="1962737"/>
            <a:ext cx="2280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tryb </a:t>
            </a:r>
            <a:r>
              <a:rPr lang="pl-PL" dirty="0" err="1">
                <a:latin typeface="Tw Cen MT" panose="020B0602020104020603" pitchFamily="34" charset="-18"/>
              </a:rPr>
              <a:t>dywergencyjny</a:t>
            </a:r>
            <a:endParaRPr lang="pl-PL" dirty="0">
              <a:latin typeface="Tw Cen MT" panose="020B0602020104020603" pitchFamily="34" charset="-18"/>
            </a:endParaRP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EBA875D0-1B22-4BDA-BE85-128A3211AA64}"/>
              </a:ext>
            </a:extLst>
          </p:cNvPr>
          <p:cNvSpPr/>
          <p:nvPr/>
        </p:nvSpPr>
        <p:spPr>
          <a:xfrm rot="2603551">
            <a:off x="7111952" y="2028261"/>
            <a:ext cx="2092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tryb </a:t>
            </a:r>
            <a:r>
              <a:rPr lang="pl-PL" dirty="0" err="1">
                <a:latin typeface="Tw Cen MT" panose="020B0602020104020603" pitchFamily="34" charset="-18"/>
              </a:rPr>
              <a:t>konwergencyjny</a:t>
            </a:r>
            <a:endParaRPr lang="pl-PL" dirty="0">
              <a:latin typeface="Tw Cen MT" panose="020B0602020104020603" pitchFamily="34" charset="-18"/>
            </a:endParaRP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8E5378C1-70BE-4B56-89CC-5F6392D2116C}"/>
              </a:ext>
            </a:extLst>
          </p:cNvPr>
          <p:cNvSpPr/>
          <p:nvPr/>
        </p:nvSpPr>
        <p:spPr>
          <a:xfrm>
            <a:off x="908373" y="4063137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>
                <a:latin typeface="Tw Cen MT" panose="020B0602020104020603" pitchFamily="34" charset="-18"/>
              </a:rPr>
              <a:t>Empatyzacja</a:t>
            </a:r>
            <a:endParaRPr lang="pl-PL" dirty="0">
              <a:latin typeface="Tw Cen MT" panose="020B0602020104020603" pitchFamily="34" charset="-18"/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F475A7C0-EEFB-46CE-A76F-0F0CB79A30B1}"/>
              </a:ext>
            </a:extLst>
          </p:cNvPr>
          <p:cNvSpPr/>
          <p:nvPr/>
        </p:nvSpPr>
        <p:spPr>
          <a:xfrm>
            <a:off x="2343567" y="3924638"/>
            <a:ext cx="13676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Definiowanie</a:t>
            </a:r>
            <a:br>
              <a:rPr lang="pl-PL" dirty="0">
                <a:latin typeface="Tw Cen MT" panose="020B0602020104020603" pitchFamily="34" charset="-18"/>
              </a:rPr>
            </a:br>
            <a:r>
              <a:rPr lang="pl-PL" dirty="0">
                <a:latin typeface="Tw Cen MT" panose="020B0602020104020603" pitchFamily="34" charset="-18"/>
              </a:rPr>
              <a:t>problemu</a:t>
            </a: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0B42C5F4-6577-47D4-B779-BD62A5287E6B}"/>
              </a:ext>
            </a:extLst>
          </p:cNvPr>
          <p:cNvSpPr/>
          <p:nvPr/>
        </p:nvSpPr>
        <p:spPr>
          <a:xfrm>
            <a:off x="5384926" y="4063137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Ideacja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FF06BE89-2129-4B0C-BDBE-4981C90E1C3A}"/>
              </a:ext>
            </a:extLst>
          </p:cNvPr>
          <p:cNvSpPr/>
          <p:nvPr/>
        </p:nvSpPr>
        <p:spPr>
          <a:xfrm>
            <a:off x="6819711" y="3924638"/>
            <a:ext cx="1617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Prototypowanie</a:t>
            </a:r>
            <a:br>
              <a:rPr lang="pl-PL" dirty="0">
                <a:latin typeface="Tw Cen MT" panose="020B0602020104020603" pitchFamily="34" charset="-18"/>
              </a:rPr>
            </a:br>
            <a:r>
              <a:rPr lang="pl-PL" dirty="0">
                <a:latin typeface="Tw Cen MT" panose="020B0602020104020603" pitchFamily="34" charset="-18"/>
              </a:rPr>
              <a:t>i testowanie</a:t>
            </a:r>
          </a:p>
        </p:txBody>
      </p:sp>
    </p:spTree>
    <p:extLst>
      <p:ext uri="{BB962C8B-B14F-4D97-AF65-F5344CB8AC3E}">
        <p14:creationId xmlns:p14="http://schemas.microsoft.com/office/powerpoint/2010/main" val="45822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517A5C53-ED9B-44A6-9BA1-B729C7A6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00" y="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Tw Cen MT Condensed" panose="020B0606020104020203" pitchFamily="34" charset="-18"/>
              </a:rPr>
              <a:t>BE</a:t>
            </a:r>
            <a:r>
              <a:rPr lang="pl-PL" sz="5400" b="1" dirty="0">
                <a:latin typeface="Tw Cen MT Condensed" panose="020B0606020104020203" pitchFamily="34" charset="-18"/>
              </a:rPr>
              <a:t>(</a:t>
            </a:r>
            <a:r>
              <a:rPr lang="en-US" sz="5400" b="1" dirty="0">
                <a:latin typeface="Tw Cen MT Condensed" panose="020B0606020104020203" pitchFamily="34" charset="-18"/>
              </a:rPr>
              <a:t>A</a:t>
            </a:r>
            <a:r>
              <a:rPr lang="pl-PL" sz="5400" b="1" dirty="0">
                <a:latin typeface="Tw Cen MT Condensed" panose="020B0606020104020203" pitchFamily="34" charset="-18"/>
              </a:rPr>
              <a:t>)</a:t>
            </a:r>
            <a:r>
              <a:rPr lang="en-US" sz="5400" b="1" dirty="0">
                <a:latin typeface="Tw Cen MT Condensed" panose="020B0606020104020203" pitchFamily="34" charset="-18"/>
              </a:rPr>
              <a:t>ST </a:t>
            </a:r>
            <a:r>
              <a:rPr lang="pl-PL" sz="5400" b="1" dirty="0">
                <a:latin typeface="Tw Cen MT Condensed" panose="020B0606020104020203" pitchFamily="34" charset="-18"/>
              </a:rPr>
              <a:t>– Skrzynka Narzędziowa</a:t>
            </a:r>
            <a:endParaRPr lang="en-US" sz="5400" b="1" dirty="0">
              <a:latin typeface="Tw Cen MT Condensed" panose="020B0606020104020203" pitchFamily="34" charset="-18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47F177A-48E5-4E26-8CBE-DC8438240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777" y="1170643"/>
            <a:ext cx="5260145" cy="5164415"/>
          </a:xfrm>
          <a:prstGeom prst="rect">
            <a:avLst/>
          </a:prstGeom>
        </p:spPr>
      </p:pic>
      <p:pic>
        <p:nvPicPr>
          <p:cNvPr id="11" name="Grafika 10" descr="Czapka ukończenia szkoły">
            <a:extLst>
              <a:ext uri="{FF2B5EF4-FFF2-40B4-BE49-F238E27FC236}">
                <a16:creationId xmlns:a16="http://schemas.microsoft.com/office/drawing/2014/main" id="{9717BF54-23C2-42CE-93B6-401824C41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00095" y="271654"/>
            <a:ext cx="352541" cy="3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26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A2A21F88-3843-4017-87EF-7F50904F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52" y="25042"/>
            <a:ext cx="7886700" cy="10955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b="1" dirty="0">
                <a:latin typeface="Tw Cen MT Condensed" panose="020B0606020104020203" pitchFamily="34" charset="-18"/>
              </a:rPr>
              <a:t>Metodyka = Proces + Narzędzia</a:t>
            </a:r>
            <a:endParaRPr lang="en-US" sz="5400" b="1" dirty="0">
              <a:latin typeface="Tw Cen MT Condensed" panose="020B0606020104020203" pitchFamily="34" charset="-18"/>
            </a:endParaRPr>
          </a:p>
        </p:txBody>
      </p:sp>
      <p:sp>
        <p:nvSpPr>
          <p:cNvPr id="10" name="Romb 9">
            <a:extLst>
              <a:ext uri="{FF2B5EF4-FFF2-40B4-BE49-F238E27FC236}">
                <a16:creationId xmlns:a16="http://schemas.microsoft.com/office/drawing/2014/main" id="{B5919057-0B47-43A2-A5E2-D850049B98A1}"/>
              </a:ext>
            </a:extLst>
          </p:cNvPr>
          <p:cNvSpPr/>
          <p:nvPr/>
        </p:nvSpPr>
        <p:spPr>
          <a:xfrm>
            <a:off x="4592099" y="1461795"/>
            <a:ext cx="4442669" cy="4316638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mb 10">
            <a:extLst>
              <a:ext uri="{FF2B5EF4-FFF2-40B4-BE49-F238E27FC236}">
                <a16:creationId xmlns:a16="http://schemas.microsoft.com/office/drawing/2014/main" id="{1BA42E72-6A4E-48AB-80B3-06A088020173}"/>
              </a:ext>
            </a:extLst>
          </p:cNvPr>
          <p:cNvSpPr/>
          <p:nvPr/>
        </p:nvSpPr>
        <p:spPr>
          <a:xfrm>
            <a:off x="122233" y="1461795"/>
            <a:ext cx="4442669" cy="4316638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2236034-C497-4E44-8C73-6EBB81109DE4}"/>
              </a:ext>
            </a:extLst>
          </p:cNvPr>
          <p:cNvCxnSpPr/>
          <p:nvPr/>
        </p:nvCxnSpPr>
        <p:spPr>
          <a:xfrm>
            <a:off x="2330504" y="1030697"/>
            <a:ext cx="0" cy="51598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EFEE5059-776F-48E0-81F3-6EB1086B7C55}"/>
              </a:ext>
            </a:extLst>
          </p:cNvPr>
          <p:cNvCxnSpPr/>
          <p:nvPr/>
        </p:nvCxnSpPr>
        <p:spPr>
          <a:xfrm>
            <a:off x="6813433" y="1040200"/>
            <a:ext cx="0" cy="51598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Prostokąt 13">
            <a:extLst>
              <a:ext uri="{FF2B5EF4-FFF2-40B4-BE49-F238E27FC236}">
                <a16:creationId xmlns:a16="http://schemas.microsoft.com/office/drawing/2014/main" id="{2C6A3F27-ECBD-4ECC-97B2-7AB98A59AA56}"/>
              </a:ext>
            </a:extLst>
          </p:cNvPr>
          <p:cNvSpPr/>
          <p:nvPr/>
        </p:nvSpPr>
        <p:spPr>
          <a:xfrm>
            <a:off x="39189" y="2600986"/>
            <a:ext cx="807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w Cen MT" panose="020B0602020104020603" pitchFamily="34" charset="-18"/>
              </a:rPr>
              <a:t>Lucyna</a:t>
            </a: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43CB27FF-71F7-49FC-83C6-9A94EA76A653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>
            <a:off x="122233" y="3620114"/>
            <a:ext cx="891253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Prostokąt 15">
            <a:extLst>
              <a:ext uri="{FF2B5EF4-FFF2-40B4-BE49-F238E27FC236}">
                <a16:creationId xmlns:a16="http://schemas.microsoft.com/office/drawing/2014/main" id="{62F85720-8D14-432B-8180-7048FBAA2725}"/>
              </a:ext>
            </a:extLst>
          </p:cNvPr>
          <p:cNvSpPr/>
          <p:nvPr/>
        </p:nvSpPr>
        <p:spPr>
          <a:xfrm rot="18981900">
            <a:off x="893069" y="1819806"/>
            <a:ext cx="901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w Cen MT" panose="020B0602020104020603" pitchFamily="34" charset="-18"/>
              </a:rPr>
              <a:t>diverge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2A7ED0C-E218-4854-A79D-F3EC67B460E0}"/>
              </a:ext>
            </a:extLst>
          </p:cNvPr>
          <p:cNvSpPr/>
          <p:nvPr/>
        </p:nvSpPr>
        <p:spPr>
          <a:xfrm rot="2603551">
            <a:off x="3107159" y="2030477"/>
            <a:ext cx="101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w Cen MT" panose="020B0602020104020603" pitchFamily="34" charset="-18"/>
              </a:rPr>
              <a:t>converge</a:t>
            </a: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DA27EAFB-0F15-458A-9ABC-821EA8DFB2D3}"/>
              </a:ext>
            </a:extLst>
          </p:cNvPr>
          <p:cNvCxnSpPr>
            <a:cxnSpLocks/>
          </p:cNvCxnSpPr>
          <p:nvPr/>
        </p:nvCxnSpPr>
        <p:spPr>
          <a:xfrm flipV="1">
            <a:off x="1173376" y="1798425"/>
            <a:ext cx="599477" cy="57228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id="{B0556797-37AD-4760-B125-CA8B59A91168}"/>
              </a:ext>
            </a:extLst>
          </p:cNvPr>
          <p:cNvSpPr/>
          <p:nvPr/>
        </p:nvSpPr>
        <p:spPr>
          <a:xfrm rot="18981900">
            <a:off x="4878592" y="2295236"/>
            <a:ext cx="901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w Cen MT" panose="020B0602020104020603" pitchFamily="34" charset="-18"/>
              </a:rPr>
              <a:t>diverge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EC0E8F02-357E-4EB3-8F7A-DDC1089AA5FC}"/>
              </a:ext>
            </a:extLst>
          </p:cNvPr>
          <p:cNvCxnSpPr>
            <a:cxnSpLocks/>
          </p:cNvCxnSpPr>
          <p:nvPr/>
        </p:nvCxnSpPr>
        <p:spPr>
          <a:xfrm flipV="1">
            <a:off x="5158899" y="2273855"/>
            <a:ext cx="599477" cy="57228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C809D11D-5915-4FCC-AADD-BD8C580E7049}"/>
              </a:ext>
            </a:extLst>
          </p:cNvPr>
          <p:cNvCxnSpPr>
            <a:cxnSpLocks/>
          </p:cNvCxnSpPr>
          <p:nvPr/>
        </p:nvCxnSpPr>
        <p:spPr>
          <a:xfrm>
            <a:off x="3075324" y="1958145"/>
            <a:ext cx="806368" cy="76446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>
            <a:extLst>
              <a:ext uri="{FF2B5EF4-FFF2-40B4-BE49-F238E27FC236}">
                <a16:creationId xmlns:a16="http://schemas.microsoft.com/office/drawing/2014/main" id="{8A7F22F9-D7E0-448B-9786-9EDE990C6BA1}"/>
              </a:ext>
            </a:extLst>
          </p:cNvPr>
          <p:cNvSpPr/>
          <p:nvPr/>
        </p:nvSpPr>
        <p:spPr>
          <a:xfrm rot="2603551">
            <a:off x="7639985" y="2089188"/>
            <a:ext cx="101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w Cen MT" panose="020B0602020104020603" pitchFamily="34" charset="-18"/>
              </a:rPr>
              <a:t>converge</a:t>
            </a: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9302B5CC-363F-45E0-A821-4A42CD8DD2BD}"/>
              </a:ext>
            </a:extLst>
          </p:cNvPr>
          <p:cNvCxnSpPr>
            <a:cxnSpLocks/>
          </p:cNvCxnSpPr>
          <p:nvPr/>
        </p:nvCxnSpPr>
        <p:spPr>
          <a:xfrm>
            <a:off x="7608150" y="2016856"/>
            <a:ext cx="806368" cy="76446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az 23">
            <a:extLst>
              <a:ext uri="{FF2B5EF4-FFF2-40B4-BE49-F238E27FC236}">
                <a16:creationId xmlns:a16="http://schemas.microsoft.com/office/drawing/2014/main" id="{8324BDC8-9840-4AF4-BB09-69922DBE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662" y="2106221"/>
            <a:ext cx="783250" cy="971047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7C339E88-E958-430E-A558-114A22BA3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94" y="3191924"/>
            <a:ext cx="769509" cy="971047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C818A2D1-6EFB-484F-8E39-0703D27FB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887" y="3307545"/>
            <a:ext cx="893180" cy="769509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DE5FC152-FA1D-4F4A-B9CB-75665B4FD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5942" y="4193572"/>
            <a:ext cx="755768" cy="998531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0272E195-798B-42C7-B847-27E3ECE65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539" y="2278368"/>
            <a:ext cx="732866" cy="874442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A7714E7B-62D1-457B-9625-0CEABAB7A8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352" y="3269411"/>
            <a:ext cx="929823" cy="1035173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86C40844-7A7D-43C1-A430-EB88F2365C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7782" y="3319794"/>
            <a:ext cx="906922" cy="934405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1164B06-F9C8-476A-B8A7-2D7D6FA45E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5325" y="4202985"/>
            <a:ext cx="934405" cy="902341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857F3804-452D-49E7-9638-27222F8E2E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6160" y="2318831"/>
            <a:ext cx="997614" cy="745691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8FC7095-BB18-4459-AF34-4D1D4060EA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8418" y="3151791"/>
            <a:ext cx="943565" cy="746607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3D76991C-6822-42CF-9AF6-757772BCF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8139" y="4063415"/>
            <a:ext cx="845294" cy="94106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9A4FE808-0813-47FC-B894-1E5C72558A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8549" y="3005064"/>
            <a:ext cx="1135942" cy="1145104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75580288-E386-4350-962D-1C14C99D48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20153" y="4034693"/>
            <a:ext cx="1012729" cy="891806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C33B70E4-B1E3-42B3-AD08-BFE18600C8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93685" y="2427881"/>
            <a:ext cx="1026013" cy="76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98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45C4B66-B255-9194-B887-F6410E4D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615"/>
            <a:ext cx="9144000" cy="628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1E7F8CC-41C1-0226-7F06-1F35BDE5F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202"/>
            <a:ext cx="9144000" cy="619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CA93195-86C3-4B18-8B79-DDAA6BC4F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50" y="4808364"/>
            <a:ext cx="1503025" cy="165909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A2A21F88-3843-4017-87EF-7F50904F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52" y="25042"/>
            <a:ext cx="7886700" cy="109550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b="1" dirty="0">
                <a:latin typeface="Tw Cen MT Condensed" panose="020B0606020104020203" pitchFamily="34" charset="-18"/>
              </a:rPr>
              <a:t>Różni Studenci – Różne Potrzeby</a:t>
            </a:r>
            <a:endParaRPr lang="en-US" sz="5400" b="1" dirty="0">
              <a:latin typeface="Tw Cen MT Condensed" panose="020B0606020104020203" pitchFamily="34" charset="-18"/>
            </a:endParaRPr>
          </a:p>
        </p:txBody>
      </p:sp>
      <p:sp>
        <p:nvSpPr>
          <p:cNvPr id="10" name="Romb 9">
            <a:extLst>
              <a:ext uri="{FF2B5EF4-FFF2-40B4-BE49-F238E27FC236}">
                <a16:creationId xmlns:a16="http://schemas.microsoft.com/office/drawing/2014/main" id="{B5919057-0B47-43A2-A5E2-D850049B98A1}"/>
              </a:ext>
            </a:extLst>
          </p:cNvPr>
          <p:cNvSpPr/>
          <p:nvPr/>
        </p:nvSpPr>
        <p:spPr>
          <a:xfrm>
            <a:off x="4592099" y="1461795"/>
            <a:ext cx="4442669" cy="4316638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mb 10">
            <a:extLst>
              <a:ext uri="{FF2B5EF4-FFF2-40B4-BE49-F238E27FC236}">
                <a16:creationId xmlns:a16="http://schemas.microsoft.com/office/drawing/2014/main" id="{1BA42E72-6A4E-48AB-80B3-06A088020173}"/>
              </a:ext>
            </a:extLst>
          </p:cNvPr>
          <p:cNvSpPr/>
          <p:nvPr/>
        </p:nvSpPr>
        <p:spPr>
          <a:xfrm>
            <a:off x="122233" y="1461795"/>
            <a:ext cx="4442669" cy="4316638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2236034-C497-4E44-8C73-6EBB81109DE4}"/>
              </a:ext>
            </a:extLst>
          </p:cNvPr>
          <p:cNvCxnSpPr/>
          <p:nvPr/>
        </p:nvCxnSpPr>
        <p:spPr>
          <a:xfrm>
            <a:off x="2330504" y="1030697"/>
            <a:ext cx="0" cy="51598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EFEE5059-776F-48E0-81F3-6EB1086B7C55}"/>
              </a:ext>
            </a:extLst>
          </p:cNvPr>
          <p:cNvCxnSpPr/>
          <p:nvPr/>
        </p:nvCxnSpPr>
        <p:spPr>
          <a:xfrm>
            <a:off x="6813433" y="1040200"/>
            <a:ext cx="0" cy="51598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Prostokąt 13">
            <a:extLst>
              <a:ext uri="{FF2B5EF4-FFF2-40B4-BE49-F238E27FC236}">
                <a16:creationId xmlns:a16="http://schemas.microsoft.com/office/drawing/2014/main" id="{2C6A3F27-ECBD-4ECC-97B2-7AB98A59AA56}"/>
              </a:ext>
            </a:extLst>
          </p:cNvPr>
          <p:cNvSpPr/>
          <p:nvPr/>
        </p:nvSpPr>
        <p:spPr>
          <a:xfrm>
            <a:off x="39189" y="2600986"/>
            <a:ext cx="807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w Cen MT" panose="020B0602020104020603" pitchFamily="34" charset="-18"/>
              </a:rPr>
              <a:t>Lucyna</a:t>
            </a: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43CB27FF-71F7-49FC-83C6-9A94EA76A653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>
            <a:off x="122233" y="3620114"/>
            <a:ext cx="891253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Prostokąt 15">
            <a:extLst>
              <a:ext uri="{FF2B5EF4-FFF2-40B4-BE49-F238E27FC236}">
                <a16:creationId xmlns:a16="http://schemas.microsoft.com/office/drawing/2014/main" id="{62F85720-8D14-432B-8180-7048FBAA2725}"/>
              </a:ext>
            </a:extLst>
          </p:cNvPr>
          <p:cNvSpPr/>
          <p:nvPr/>
        </p:nvSpPr>
        <p:spPr>
          <a:xfrm rot="18981900">
            <a:off x="893069" y="1819806"/>
            <a:ext cx="901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w Cen MT" panose="020B0602020104020603" pitchFamily="34" charset="-18"/>
              </a:rPr>
              <a:t>diverge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2A7ED0C-E218-4854-A79D-F3EC67B460E0}"/>
              </a:ext>
            </a:extLst>
          </p:cNvPr>
          <p:cNvSpPr/>
          <p:nvPr/>
        </p:nvSpPr>
        <p:spPr>
          <a:xfrm rot="2603551">
            <a:off x="3107159" y="2030477"/>
            <a:ext cx="101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w Cen MT" panose="020B0602020104020603" pitchFamily="34" charset="-18"/>
              </a:rPr>
              <a:t>converge</a:t>
            </a: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DA27EAFB-0F15-458A-9ABC-821EA8DFB2D3}"/>
              </a:ext>
            </a:extLst>
          </p:cNvPr>
          <p:cNvCxnSpPr>
            <a:cxnSpLocks/>
          </p:cNvCxnSpPr>
          <p:nvPr/>
        </p:nvCxnSpPr>
        <p:spPr>
          <a:xfrm flipV="1">
            <a:off x="1173376" y="1798425"/>
            <a:ext cx="599477" cy="57228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id="{B0556797-37AD-4760-B125-CA8B59A91168}"/>
              </a:ext>
            </a:extLst>
          </p:cNvPr>
          <p:cNvSpPr/>
          <p:nvPr/>
        </p:nvSpPr>
        <p:spPr>
          <a:xfrm rot="18981900">
            <a:off x="4878592" y="2295236"/>
            <a:ext cx="901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w Cen MT" panose="020B0602020104020603" pitchFamily="34" charset="-18"/>
              </a:rPr>
              <a:t>diverge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EC0E8F02-357E-4EB3-8F7A-DDC1089AA5FC}"/>
              </a:ext>
            </a:extLst>
          </p:cNvPr>
          <p:cNvCxnSpPr>
            <a:cxnSpLocks/>
          </p:cNvCxnSpPr>
          <p:nvPr/>
        </p:nvCxnSpPr>
        <p:spPr>
          <a:xfrm flipV="1">
            <a:off x="5158899" y="2273855"/>
            <a:ext cx="599477" cy="57228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C809D11D-5915-4FCC-AADD-BD8C580E7049}"/>
              </a:ext>
            </a:extLst>
          </p:cNvPr>
          <p:cNvCxnSpPr>
            <a:cxnSpLocks/>
          </p:cNvCxnSpPr>
          <p:nvPr/>
        </p:nvCxnSpPr>
        <p:spPr>
          <a:xfrm>
            <a:off x="3075324" y="1958145"/>
            <a:ext cx="806368" cy="76446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>
            <a:extLst>
              <a:ext uri="{FF2B5EF4-FFF2-40B4-BE49-F238E27FC236}">
                <a16:creationId xmlns:a16="http://schemas.microsoft.com/office/drawing/2014/main" id="{8A7F22F9-D7E0-448B-9786-9EDE990C6BA1}"/>
              </a:ext>
            </a:extLst>
          </p:cNvPr>
          <p:cNvSpPr/>
          <p:nvPr/>
        </p:nvSpPr>
        <p:spPr>
          <a:xfrm rot="2603551">
            <a:off x="7639985" y="2089188"/>
            <a:ext cx="101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w Cen MT" panose="020B0602020104020603" pitchFamily="34" charset="-18"/>
              </a:rPr>
              <a:t>converge</a:t>
            </a: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9302B5CC-363F-45E0-A821-4A42CD8DD2BD}"/>
              </a:ext>
            </a:extLst>
          </p:cNvPr>
          <p:cNvCxnSpPr>
            <a:cxnSpLocks/>
          </p:cNvCxnSpPr>
          <p:nvPr/>
        </p:nvCxnSpPr>
        <p:spPr>
          <a:xfrm>
            <a:off x="7608150" y="2016856"/>
            <a:ext cx="806368" cy="76446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az 23">
            <a:extLst>
              <a:ext uri="{FF2B5EF4-FFF2-40B4-BE49-F238E27FC236}">
                <a16:creationId xmlns:a16="http://schemas.microsoft.com/office/drawing/2014/main" id="{8324BDC8-9840-4AF4-BB09-69922DBED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662" y="2106221"/>
            <a:ext cx="783250" cy="971047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7C339E88-E958-430E-A558-114A22BA3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94" y="3191924"/>
            <a:ext cx="769509" cy="971047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C818A2D1-6EFB-484F-8E39-0703D27FB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887" y="3307545"/>
            <a:ext cx="893180" cy="769509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DE5FC152-FA1D-4F4A-B9CB-75665B4FD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5942" y="4193572"/>
            <a:ext cx="755768" cy="998531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0272E195-798B-42C7-B847-27E3ECE65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3539" y="2278368"/>
            <a:ext cx="732866" cy="874442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A7714E7B-62D1-457B-9625-0CEABAB7A8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7352" y="3269411"/>
            <a:ext cx="929823" cy="1035173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86C40844-7A7D-43C1-A430-EB88F2365C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7782" y="3319794"/>
            <a:ext cx="906922" cy="934405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1164B06-F9C8-476A-B8A7-2D7D6FA45E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5325" y="4202985"/>
            <a:ext cx="934405" cy="902341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857F3804-452D-49E7-9638-27222F8E2E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6160" y="2318831"/>
            <a:ext cx="997614" cy="745691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8FC7095-BB18-4459-AF34-4D1D4060EA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8418" y="3151791"/>
            <a:ext cx="943565" cy="746607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3D76991C-6822-42CF-9AF6-757772BCF4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8139" y="4063415"/>
            <a:ext cx="845294" cy="94106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9A4FE808-0813-47FC-B894-1E5C72558A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8549" y="3005064"/>
            <a:ext cx="1135942" cy="1145104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75580288-E386-4350-962D-1C14C99D48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20153" y="4034693"/>
            <a:ext cx="1012729" cy="891806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C33B70E4-B1E3-42B3-AD08-BFE18600C8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93685" y="2427881"/>
            <a:ext cx="1026013" cy="760349"/>
          </a:xfrm>
          <a:prstGeom prst="rect">
            <a:avLst/>
          </a:prstGeom>
        </p:spPr>
      </p:pic>
      <p:pic>
        <p:nvPicPr>
          <p:cNvPr id="38" name="Grafika 37" descr="Uczennica">
            <a:extLst>
              <a:ext uri="{FF2B5EF4-FFF2-40B4-BE49-F238E27FC236}">
                <a16:creationId xmlns:a16="http://schemas.microsoft.com/office/drawing/2014/main" id="{5D504223-0C8D-4AD8-BDC2-CE90BE7EE44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42040" y="1840370"/>
            <a:ext cx="914400" cy="914400"/>
          </a:xfrm>
          <a:prstGeom prst="rect">
            <a:avLst/>
          </a:prstGeom>
        </p:spPr>
      </p:pic>
      <p:sp>
        <p:nvSpPr>
          <p:cNvPr id="39" name="Prostokąt 38">
            <a:extLst>
              <a:ext uri="{FF2B5EF4-FFF2-40B4-BE49-F238E27FC236}">
                <a16:creationId xmlns:a16="http://schemas.microsoft.com/office/drawing/2014/main" id="{463ABB00-222E-4AD5-9FD5-DC29F3591404}"/>
              </a:ext>
            </a:extLst>
          </p:cNvPr>
          <p:cNvSpPr/>
          <p:nvPr/>
        </p:nvSpPr>
        <p:spPr>
          <a:xfrm>
            <a:off x="1686" y="2600986"/>
            <a:ext cx="846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Profil B</a:t>
            </a:r>
            <a:endParaRPr lang="en-US" dirty="0">
              <a:latin typeface="Tw Cen MT" panose="020B0602020104020603" pitchFamily="34" charset="-18"/>
            </a:endParaRPr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56F678A8-EA51-4D75-AFB9-92FFEC42A900}"/>
              </a:ext>
            </a:extLst>
          </p:cNvPr>
          <p:cNvSpPr/>
          <p:nvPr/>
        </p:nvSpPr>
        <p:spPr>
          <a:xfrm>
            <a:off x="1871631" y="3019878"/>
            <a:ext cx="139822" cy="1475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wal 40">
            <a:extLst>
              <a:ext uri="{FF2B5EF4-FFF2-40B4-BE49-F238E27FC236}">
                <a16:creationId xmlns:a16="http://schemas.microsoft.com/office/drawing/2014/main" id="{3F3744A2-91AE-48F2-9325-FA168CD601AC}"/>
              </a:ext>
            </a:extLst>
          </p:cNvPr>
          <p:cNvSpPr/>
          <p:nvPr/>
        </p:nvSpPr>
        <p:spPr>
          <a:xfrm>
            <a:off x="343570" y="2962050"/>
            <a:ext cx="139822" cy="1475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wal 41">
            <a:extLst>
              <a:ext uri="{FF2B5EF4-FFF2-40B4-BE49-F238E27FC236}">
                <a16:creationId xmlns:a16="http://schemas.microsoft.com/office/drawing/2014/main" id="{C96AEF66-EB58-4ED6-8DEA-D250CC86F31C}"/>
              </a:ext>
            </a:extLst>
          </p:cNvPr>
          <p:cNvSpPr/>
          <p:nvPr/>
        </p:nvSpPr>
        <p:spPr>
          <a:xfrm>
            <a:off x="2781965" y="3127681"/>
            <a:ext cx="139822" cy="1475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wal 42">
            <a:extLst>
              <a:ext uri="{FF2B5EF4-FFF2-40B4-BE49-F238E27FC236}">
                <a16:creationId xmlns:a16="http://schemas.microsoft.com/office/drawing/2014/main" id="{93FE1E1D-63D8-463C-80EC-EE624E257878}"/>
              </a:ext>
            </a:extLst>
          </p:cNvPr>
          <p:cNvSpPr/>
          <p:nvPr/>
        </p:nvSpPr>
        <p:spPr>
          <a:xfrm>
            <a:off x="6259646" y="2987674"/>
            <a:ext cx="139822" cy="1475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wal 43">
            <a:extLst>
              <a:ext uri="{FF2B5EF4-FFF2-40B4-BE49-F238E27FC236}">
                <a16:creationId xmlns:a16="http://schemas.microsoft.com/office/drawing/2014/main" id="{79160CFD-BC8C-41BE-A336-38C13FFA901A}"/>
              </a:ext>
            </a:extLst>
          </p:cNvPr>
          <p:cNvSpPr/>
          <p:nvPr/>
        </p:nvSpPr>
        <p:spPr>
          <a:xfrm>
            <a:off x="7540281" y="3309085"/>
            <a:ext cx="139822" cy="1475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Łącznik prosty 44">
            <a:extLst>
              <a:ext uri="{FF2B5EF4-FFF2-40B4-BE49-F238E27FC236}">
                <a16:creationId xmlns:a16="http://schemas.microsoft.com/office/drawing/2014/main" id="{4CE5AE3B-A117-48B9-853B-9BE979D869C7}"/>
              </a:ext>
            </a:extLst>
          </p:cNvPr>
          <p:cNvCxnSpPr>
            <a:cxnSpLocks/>
            <a:stCxn id="41" idx="6"/>
            <a:endCxn id="40" idx="2"/>
          </p:cNvCxnSpPr>
          <p:nvPr/>
        </p:nvCxnSpPr>
        <p:spPr>
          <a:xfrm>
            <a:off x="483392" y="3035843"/>
            <a:ext cx="1388239" cy="57828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45">
            <a:extLst>
              <a:ext uri="{FF2B5EF4-FFF2-40B4-BE49-F238E27FC236}">
                <a16:creationId xmlns:a16="http://schemas.microsoft.com/office/drawing/2014/main" id="{B9FB8E42-A265-48AE-8DDD-528612955E97}"/>
              </a:ext>
            </a:extLst>
          </p:cNvPr>
          <p:cNvCxnSpPr>
            <a:cxnSpLocks/>
            <a:stCxn id="40" idx="6"/>
            <a:endCxn id="42" idx="2"/>
          </p:cNvCxnSpPr>
          <p:nvPr/>
        </p:nvCxnSpPr>
        <p:spPr>
          <a:xfrm>
            <a:off x="2011453" y="3093671"/>
            <a:ext cx="770512" cy="107803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46">
            <a:extLst>
              <a:ext uri="{FF2B5EF4-FFF2-40B4-BE49-F238E27FC236}">
                <a16:creationId xmlns:a16="http://schemas.microsoft.com/office/drawing/2014/main" id="{870852D5-A79A-4698-96A7-EA33C863FC32}"/>
              </a:ext>
            </a:extLst>
          </p:cNvPr>
          <p:cNvCxnSpPr>
            <a:stCxn id="42" idx="6"/>
            <a:endCxn id="43" idx="2"/>
          </p:cNvCxnSpPr>
          <p:nvPr/>
        </p:nvCxnSpPr>
        <p:spPr>
          <a:xfrm flipV="1">
            <a:off x="2921787" y="3061467"/>
            <a:ext cx="3337859" cy="140007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>
            <a:extLst>
              <a:ext uri="{FF2B5EF4-FFF2-40B4-BE49-F238E27FC236}">
                <a16:creationId xmlns:a16="http://schemas.microsoft.com/office/drawing/2014/main" id="{9859C6EF-0946-445A-B1F6-D4F6E0637E9B}"/>
              </a:ext>
            </a:extLst>
          </p:cNvPr>
          <p:cNvCxnSpPr>
            <a:cxnSpLocks/>
            <a:stCxn id="43" idx="6"/>
            <a:endCxn id="44" idx="1"/>
          </p:cNvCxnSpPr>
          <p:nvPr/>
        </p:nvCxnSpPr>
        <p:spPr>
          <a:xfrm>
            <a:off x="6399468" y="3061467"/>
            <a:ext cx="1161289" cy="269231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fika 48" descr="Uczeń">
            <a:extLst>
              <a:ext uri="{FF2B5EF4-FFF2-40B4-BE49-F238E27FC236}">
                <a16:creationId xmlns:a16="http://schemas.microsoft.com/office/drawing/2014/main" id="{74E4369C-6F82-46DB-9948-C2B23AC1A448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4368256"/>
            <a:ext cx="914400" cy="914400"/>
          </a:xfrm>
          <a:prstGeom prst="rect">
            <a:avLst/>
          </a:prstGeom>
        </p:spPr>
      </p:pic>
      <p:sp>
        <p:nvSpPr>
          <p:cNvPr id="50" name="Prostokąt 49">
            <a:extLst>
              <a:ext uri="{FF2B5EF4-FFF2-40B4-BE49-F238E27FC236}">
                <a16:creationId xmlns:a16="http://schemas.microsoft.com/office/drawing/2014/main" id="{F253205B-36E4-407C-A7FE-08B65447E740}"/>
              </a:ext>
            </a:extLst>
          </p:cNvPr>
          <p:cNvSpPr/>
          <p:nvPr/>
        </p:nvSpPr>
        <p:spPr>
          <a:xfrm>
            <a:off x="49905" y="4157355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w Cen MT" panose="020B0602020104020603" pitchFamily="34" charset="-18"/>
              </a:rPr>
              <a:t>Marco</a:t>
            </a:r>
          </a:p>
        </p:txBody>
      </p:sp>
      <p:sp>
        <p:nvSpPr>
          <p:cNvPr id="51" name="Owal 50">
            <a:extLst>
              <a:ext uri="{FF2B5EF4-FFF2-40B4-BE49-F238E27FC236}">
                <a16:creationId xmlns:a16="http://schemas.microsoft.com/office/drawing/2014/main" id="{785F82AE-A613-448E-9113-B135D29D9FBE}"/>
              </a:ext>
            </a:extLst>
          </p:cNvPr>
          <p:cNvSpPr/>
          <p:nvPr/>
        </p:nvSpPr>
        <p:spPr>
          <a:xfrm>
            <a:off x="365923" y="5462947"/>
            <a:ext cx="153804" cy="1475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wal 51">
            <a:extLst>
              <a:ext uri="{FF2B5EF4-FFF2-40B4-BE49-F238E27FC236}">
                <a16:creationId xmlns:a16="http://schemas.microsoft.com/office/drawing/2014/main" id="{B8F6BFC5-D52C-45E9-BFF0-F31DF88C5B39}"/>
              </a:ext>
            </a:extLst>
          </p:cNvPr>
          <p:cNvSpPr/>
          <p:nvPr/>
        </p:nvSpPr>
        <p:spPr>
          <a:xfrm>
            <a:off x="1931053" y="5118310"/>
            <a:ext cx="153804" cy="1475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wal 52">
            <a:extLst>
              <a:ext uri="{FF2B5EF4-FFF2-40B4-BE49-F238E27FC236}">
                <a16:creationId xmlns:a16="http://schemas.microsoft.com/office/drawing/2014/main" id="{623DB0B4-0334-4672-936D-65AAD41080C7}"/>
              </a:ext>
            </a:extLst>
          </p:cNvPr>
          <p:cNvSpPr/>
          <p:nvPr/>
        </p:nvSpPr>
        <p:spPr>
          <a:xfrm>
            <a:off x="2539048" y="5135070"/>
            <a:ext cx="153804" cy="1475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wal 53">
            <a:extLst>
              <a:ext uri="{FF2B5EF4-FFF2-40B4-BE49-F238E27FC236}">
                <a16:creationId xmlns:a16="http://schemas.microsoft.com/office/drawing/2014/main" id="{DE556386-8718-414D-8697-F7B9F849AA92}"/>
              </a:ext>
            </a:extLst>
          </p:cNvPr>
          <p:cNvSpPr/>
          <p:nvPr/>
        </p:nvSpPr>
        <p:spPr>
          <a:xfrm>
            <a:off x="5862593" y="3809546"/>
            <a:ext cx="153804" cy="1475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wal 54">
            <a:extLst>
              <a:ext uri="{FF2B5EF4-FFF2-40B4-BE49-F238E27FC236}">
                <a16:creationId xmlns:a16="http://schemas.microsoft.com/office/drawing/2014/main" id="{AFC48BC0-CC1B-448D-9603-8388DAEBAE5D}"/>
              </a:ext>
            </a:extLst>
          </p:cNvPr>
          <p:cNvSpPr/>
          <p:nvPr/>
        </p:nvSpPr>
        <p:spPr>
          <a:xfrm>
            <a:off x="7531248" y="3503733"/>
            <a:ext cx="153804" cy="1475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3DED83A4-CDE8-4621-982A-9B7F703DA56B}"/>
              </a:ext>
            </a:extLst>
          </p:cNvPr>
          <p:cNvCxnSpPr>
            <a:stCxn id="51" idx="6"/>
            <a:endCxn id="52" idx="2"/>
          </p:cNvCxnSpPr>
          <p:nvPr/>
        </p:nvCxnSpPr>
        <p:spPr>
          <a:xfrm flipV="1">
            <a:off x="519727" y="5192103"/>
            <a:ext cx="1411326" cy="344637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56">
            <a:extLst>
              <a:ext uri="{FF2B5EF4-FFF2-40B4-BE49-F238E27FC236}">
                <a16:creationId xmlns:a16="http://schemas.microsoft.com/office/drawing/2014/main" id="{D230451C-D726-431D-8EFE-FCFBA706F8B8}"/>
              </a:ext>
            </a:extLst>
          </p:cNvPr>
          <p:cNvCxnSpPr>
            <a:stCxn id="52" idx="6"/>
            <a:endCxn id="53" idx="2"/>
          </p:cNvCxnSpPr>
          <p:nvPr/>
        </p:nvCxnSpPr>
        <p:spPr>
          <a:xfrm>
            <a:off x="2084857" y="5192103"/>
            <a:ext cx="454191" cy="1676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D45C0CE8-5845-4CA2-97DF-1AA58AA6B391}"/>
              </a:ext>
            </a:extLst>
          </p:cNvPr>
          <p:cNvCxnSpPr>
            <a:stCxn id="53" idx="6"/>
            <a:endCxn id="54" idx="2"/>
          </p:cNvCxnSpPr>
          <p:nvPr/>
        </p:nvCxnSpPr>
        <p:spPr>
          <a:xfrm flipV="1">
            <a:off x="2692852" y="3883339"/>
            <a:ext cx="3169741" cy="1325524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03869F31-7BB0-4EE3-9062-1B2732C56FB1}"/>
              </a:ext>
            </a:extLst>
          </p:cNvPr>
          <p:cNvCxnSpPr>
            <a:cxnSpLocks/>
            <a:stCxn id="54" idx="6"/>
            <a:endCxn id="55" idx="2"/>
          </p:cNvCxnSpPr>
          <p:nvPr/>
        </p:nvCxnSpPr>
        <p:spPr>
          <a:xfrm flipV="1">
            <a:off x="6016397" y="3577526"/>
            <a:ext cx="1514851" cy="305813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rostokąt 59">
            <a:extLst>
              <a:ext uri="{FF2B5EF4-FFF2-40B4-BE49-F238E27FC236}">
                <a16:creationId xmlns:a16="http://schemas.microsoft.com/office/drawing/2014/main" id="{1FAB1C29-2F30-4A98-A0A7-E8F1AB77312C}"/>
              </a:ext>
            </a:extLst>
          </p:cNvPr>
          <p:cNvSpPr/>
          <p:nvPr/>
        </p:nvSpPr>
        <p:spPr>
          <a:xfrm>
            <a:off x="11114" y="1633090"/>
            <a:ext cx="807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Lucyna</a:t>
            </a:r>
            <a:endParaRPr lang="en-US" dirty="0">
              <a:latin typeface="Tw Cen MT" panose="020B0602020104020603" pitchFamily="34" charset="-18"/>
            </a:endParaRPr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36A8274F-80F5-4D16-96D5-C7E6ADE78A4C}"/>
              </a:ext>
            </a:extLst>
          </p:cNvPr>
          <p:cNvSpPr/>
          <p:nvPr/>
        </p:nvSpPr>
        <p:spPr>
          <a:xfrm>
            <a:off x="-748" y="5119370"/>
            <a:ext cx="870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Profil D</a:t>
            </a:r>
            <a:endParaRPr lang="en-US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6856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2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7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25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60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DB14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7" name="Picture 6" descr="INTERNATIONAL and INTERDISCIPLINARY DOCTORAL SCHOOL of KOZMINSKI UNIVERSITY  | Akademia Leona Koźminskiego Warszawa">
            <a:extLst>
              <a:ext uri="{FF2B5EF4-FFF2-40B4-BE49-F238E27FC236}">
                <a16:creationId xmlns:a16="http://schemas.microsoft.com/office/drawing/2014/main" id="{4111AF80-4EA7-4D16-9059-3875DD050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38"/>
          <a:stretch/>
        </p:blipFill>
        <p:spPr bwMode="auto">
          <a:xfrm>
            <a:off x="0" y="6501238"/>
            <a:ext cx="832513" cy="3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mb 9">
            <a:extLst>
              <a:ext uri="{FF2B5EF4-FFF2-40B4-BE49-F238E27FC236}">
                <a16:creationId xmlns:a16="http://schemas.microsoft.com/office/drawing/2014/main" id="{EFFDB6E8-4F77-446C-B46F-78771CC0E09B}"/>
              </a:ext>
            </a:extLst>
          </p:cNvPr>
          <p:cNvSpPr/>
          <p:nvPr/>
        </p:nvSpPr>
        <p:spPr>
          <a:xfrm>
            <a:off x="4592099" y="1430045"/>
            <a:ext cx="4442669" cy="4316638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mb 10">
            <a:extLst>
              <a:ext uri="{FF2B5EF4-FFF2-40B4-BE49-F238E27FC236}">
                <a16:creationId xmlns:a16="http://schemas.microsoft.com/office/drawing/2014/main" id="{43D2BEC9-F0AA-4F80-89C6-722A2A7EBD3A}"/>
              </a:ext>
            </a:extLst>
          </p:cNvPr>
          <p:cNvSpPr/>
          <p:nvPr/>
        </p:nvSpPr>
        <p:spPr>
          <a:xfrm>
            <a:off x="122233" y="1430045"/>
            <a:ext cx="4442669" cy="4316638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D634845-E879-44BB-AB34-9ECC6C966C7E}"/>
              </a:ext>
            </a:extLst>
          </p:cNvPr>
          <p:cNvCxnSpPr/>
          <p:nvPr/>
        </p:nvCxnSpPr>
        <p:spPr>
          <a:xfrm>
            <a:off x="2330504" y="998947"/>
            <a:ext cx="0" cy="51598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A26E61AD-640B-4754-844F-4F4D31F00CF2}"/>
              </a:ext>
            </a:extLst>
          </p:cNvPr>
          <p:cNvCxnSpPr/>
          <p:nvPr/>
        </p:nvCxnSpPr>
        <p:spPr>
          <a:xfrm>
            <a:off x="6813433" y="1008450"/>
            <a:ext cx="0" cy="51598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15CEC671-83DE-4FC5-9EDB-F36C638842CD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>
            <a:off x="122233" y="3588364"/>
            <a:ext cx="891253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Prostokąt 13">
            <a:extLst>
              <a:ext uri="{FF2B5EF4-FFF2-40B4-BE49-F238E27FC236}">
                <a16:creationId xmlns:a16="http://schemas.microsoft.com/office/drawing/2014/main" id="{D0526AF8-03F1-499F-A41D-E4CE3583B156}"/>
              </a:ext>
            </a:extLst>
          </p:cNvPr>
          <p:cNvSpPr/>
          <p:nvPr/>
        </p:nvSpPr>
        <p:spPr>
          <a:xfrm>
            <a:off x="760704" y="3030404"/>
            <a:ext cx="1504643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1600" dirty="0">
                <a:latin typeface="Tw Cen MT" panose="020B0602020104020603" pitchFamily="34" charset="-18"/>
              </a:rPr>
              <a:t>Analiza potrzeb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studentów 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oraz wymagań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rynku pracy</a:t>
            </a:r>
            <a:endParaRPr lang="en-US" sz="1600" dirty="0">
              <a:latin typeface="Tw Cen MT" panose="020B0602020104020603" pitchFamily="34" charset="-18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A5035AD1-ABB2-4E0C-97A9-26033C859835}"/>
              </a:ext>
            </a:extLst>
          </p:cNvPr>
          <p:cNvSpPr/>
          <p:nvPr/>
        </p:nvSpPr>
        <p:spPr>
          <a:xfrm>
            <a:off x="2342985" y="3289326"/>
            <a:ext cx="161133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1600" dirty="0">
                <a:latin typeface="Tw Cen MT" panose="020B0602020104020603" pitchFamily="34" charset="-18"/>
              </a:rPr>
              <a:t>Definicja efektów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uczenia się</a:t>
            </a:r>
            <a:endParaRPr lang="en-US" sz="1600" dirty="0">
              <a:latin typeface="Tw Cen MT" panose="020B0602020104020603" pitchFamily="34" charset="-18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FBCFA89D-E5B6-4311-826E-4CCAC5ABEF6D}"/>
              </a:ext>
            </a:extLst>
          </p:cNvPr>
          <p:cNvSpPr/>
          <p:nvPr/>
        </p:nvSpPr>
        <p:spPr>
          <a:xfrm>
            <a:off x="4993901" y="3286301"/>
            <a:ext cx="1579278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1600" dirty="0">
                <a:latin typeface="Tw Cen MT" panose="020B0602020104020603" pitchFamily="34" charset="-18"/>
              </a:rPr>
              <a:t>Odkrywanie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treści przedmiotu</a:t>
            </a:r>
            <a:endParaRPr lang="en-US" sz="1600" dirty="0">
              <a:latin typeface="Tw Cen MT" panose="020B0602020104020603" pitchFamily="34" charset="-18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01B76A5D-ED01-4C3B-B803-4CA589D9C778}"/>
              </a:ext>
            </a:extLst>
          </p:cNvPr>
          <p:cNvSpPr/>
          <p:nvPr/>
        </p:nvSpPr>
        <p:spPr>
          <a:xfrm>
            <a:off x="6854239" y="3172865"/>
            <a:ext cx="1636410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1600" dirty="0">
                <a:latin typeface="Tw Cen MT" panose="020B0602020104020603" pitchFamily="34" charset="-18"/>
              </a:rPr>
              <a:t>Prototypowanie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i testowanie karty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przedmiotu</a:t>
            </a:r>
            <a:endParaRPr lang="en-US" sz="1600" dirty="0">
              <a:latin typeface="Tw Cen MT" panose="020B0602020104020603" pitchFamily="34" charset="-18"/>
            </a:endParaRPr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E0DD6F87-1418-435A-A80B-D1091766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0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>
                <a:latin typeface="Tw Cen MT Condensed" panose="020B0606020104020203" pitchFamily="34" charset="-18"/>
              </a:rPr>
              <a:t>Proces </a:t>
            </a:r>
            <a:r>
              <a:rPr lang="en-US" sz="5400" b="1" dirty="0">
                <a:latin typeface="Tw Cen MT Condensed" panose="020B0606020104020203" pitchFamily="34" charset="-18"/>
              </a:rPr>
              <a:t>BE</a:t>
            </a:r>
            <a:r>
              <a:rPr lang="pl-PL" sz="5400" b="1" dirty="0">
                <a:latin typeface="Tw Cen MT Condensed" panose="020B0606020104020203" pitchFamily="34" charset="-18"/>
              </a:rPr>
              <a:t>(</a:t>
            </a:r>
            <a:r>
              <a:rPr lang="en-US" sz="5400" b="1" dirty="0">
                <a:latin typeface="Tw Cen MT Condensed" panose="020B0606020104020203" pitchFamily="34" charset="-18"/>
              </a:rPr>
              <a:t>A</a:t>
            </a:r>
            <a:r>
              <a:rPr lang="pl-PL" sz="5400" b="1" dirty="0">
                <a:latin typeface="Tw Cen MT Condensed" panose="020B0606020104020203" pitchFamily="34" charset="-18"/>
              </a:rPr>
              <a:t>)</a:t>
            </a:r>
            <a:r>
              <a:rPr lang="en-US" sz="5400" b="1" dirty="0">
                <a:latin typeface="Tw Cen MT Condensed" panose="020B0606020104020203" pitchFamily="34" charset="-18"/>
              </a:rPr>
              <a:t>ST </a:t>
            </a:r>
            <a:r>
              <a:rPr lang="pl-PL" sz="5400" b="1" dirty="0">
                <a:latin typeface="Tw Cen MT Condensed" panose="020B0606020104020203" pitchFamily="34" charset="-18"/>
              </a:rPr>
              <a:t>dla Nauczycieli</a:t>
            </a:r>
            <a:endParaRPr lang="en-US" sz="5400" b="1" dirty="0">
              <a:latin typeface="Tw Cen MT Condensed" panose="020B0606020104020203" pitchFamily="34" charset="-18"/>
            </a:endParaRPr>
          </a:p>
        </p:txBody>
      </p:sp>
      <p:pic>
        <p:nvPicPr>
          <p:cNvPr id="29" name="Grafika 28" descr="Czapka ukończenia szkoły">
            <a:extLst>
              <a:ext uri="{FF2B5EF4-FFF2-40B4-BE49-F238E27FC236}">
                <a16:creationId xmlns:a16="http://schemas.microsoft.com/office/drawing/2014/main" id="{382AE959-4C88-49AC-BCB7-D78A90033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4776" y="209690"/>
            <a:ext cx="352541" cy="320492"/>
          </a:xfrm>
          <a:prstGeom prst="rect">
            <a:avLst/>
          </a:prstGeom>
        </p:spPr>
      </p:pic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17AFFB77-7E58-4D46-B625-CE6E672C1A43}"/>
              </a:ext>
            </a:extLst>
          </p:cNvPr>
          <p:cNvCxnSpPr>
            <a:cxnSpLocks/>
          </p:cNvCxnSpPr>
          <p:nvPr/>
        </p:nvCxnSpPr>
        <p:spPr>
          <a:xfrm flipV="1">
            <a:off x="846609" y="2105001"/>
            <a:ext cx="599477" cy="57228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3AAB8992-1B18-4679-91C7-398797977B91}"/>
              </a:ext>
            </a:extLst>
          </p:cNvPr>
          <p:cNvCxnSpPr>
            <a:cxnSpLocks/>
          </p:cNvCxnSpPr>
          <p:nvPr/>
        </p:nvCxnSpPr>
        <p:spPr>
          <a:xfrm flipV="1">
            <a:off x="5158899" y="2242105"/>
            <a:ext cx="599477" cy="57228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29A4E953-3E02-4016-A3BA-E3B850D977EA}"/>
              </a:ext>
            </a:extLst>
          </p:cNvPr>
          <p:cNvCxnSpPr>
            <a:cxnSpLocks/>
          </p:cNvCxnSpPr>
          <p:nvPr/>
        </p:nvCxnSpPr>
        <p:spPr>
          <a:xfrm>
            <a:off x="3021971" y="1907382"/>
            <a:ext cx="806368" cy="76446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8BCDD1BF-9CCD-4E92-84C0-21EAB4DC68F5}"/>
              </a:ext>
            </a:extLst>
          </p:cNvPr>
          <p:cNvCxnSpPr>
            <a:cxnSpLocks/>
          </p:cNvCxnSpPr>
          <p:nvPr/>
        </p:nvCxnSpPr>
        <p:spPr>
          <a:xfrm>
            <a:off x="7608150" y="1985106"/>
            <a:ext cx="806368" cy="76446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A0D28B81-C8FF-45DC-B571-8A38C708A195}"/>
                  </a:ext>
                </a:extLst>
              </p14:cNvPr>
              <p14:cNvContentPartPr/>
              <p14:nvPr/>
            </p14:nvContentPartPr>
            <p14:xfrm>
              <a:off x="4067060" y="358450"/>
              <a:ext cx="360" cy="36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A0D28B81-C8FF-45DC-B571-8A38C708A19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58060" y="34945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Prostokąt 40">
            <a:extLst>
              <a:ext uri="{FF2B5EF4-FFF2-40B4-BE49-F238E27FC236}">
                <a16:creationId xmlns:a16="http://schemas.microsoft.com/office/drawing/2014/main" id="{D4B82F7B-75BA-4EF8-8F74-B9B2F317070E}"/>
              </a:ext>
            </a:extLst>
          </p:cNvPr>
          <p:cNvSpPr/>
          <p:nvPr/>
        </p:nvSpPr>
        <p:spPr>
          <a:xfrm rot="18981900">
            <a:off x="-37848" y="1960472"/>
            <a:ext cx="2280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tryb </a:t>
            </a:r>
            <a:r>
              <a:rPr lang="pl-PL" dirty="0" err="1">
                <a:latin typeface="Tw Cen MT" panose="020B0602020104020603" pitchFamily="34" charset="-18"/>
              </a:rPr>
              <a:t>dywergencyjny</a:t>
            </a:r>
            <a:endParaRPr lang="pl-PL" dirty="0">
              <a:latin typeface="Tw Cen MT" panose="020B0602020104020603" pitchFamily="34" charset="-18"/>
            </a:endParaRP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182E5B2F-CBBB-4C36-A959-840A69C705F5}"/>
              </a:ext>
            </a:extLst>
          </p:cNvPr>
          <p:cNvSpPr/>
          <p:nvPr/>
        </p:nvSpPr>
        <p:spPr>
          <a:xfrm rot="2603551">
            <a:off x="2536910" y="1949997"/>
            <a:ext cx="2092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tryb </a:t>
            </a:r>
            <a:r>
              <a:rPr lang="pl-PL" dirty="0" err="1">
                <a:latin typeface="Tw Cen MT" panose="020B0602020104020603" pitchFamily="34" charset="-18"/>
              </a:rPr>
              <a:t>konwergencyjny</a:t>
            </a:r>
            <a:endParaRPr lang="pl-PL" dirty="0">
              <a:latin typeface="Tw Cen MT" panose="020B0602020104020603" pitchFamily="34" charset="-18"/>
            </a:endParaRP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83ADD7B2-8D07-4B4C-869C-83567ABBAACC}"/>
              </a:ext>
            </a:extLst>
          </p:cNvPr>
          <p:cNvSpPr/>
          <p:nvPr/>
        </p:nvSpPr>
        <p:spPr>
          <a:xfrm rot="18981900">
            <a:off x="4415408" y="1962737"/>
            <a:ext cx="2280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tryb </a:t>
            </a:r>
            <a:r>
              <a:rPr lang="pl-PL" dirty="0" err="1">
                <a:latin typeface="Tw Cen MT" panose="020B0602020104020603" pitchFamily="34" charset="-18"/>
              </a:rPr>
              <a:t>dywergencyjny</a:t>
            </a:r>
            <a:endParaRPr lang="pl-PL" dirty="0">
              <a:latin typeface="Tw Cen MT" panose="020B0602020104020603" pitchFamily="34" charset="-18"/>
            </a:endParaRP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D750D7F7-5097-4B48-B873-4D5EE62DD5ED}"/>
              </a:ext>
            </a:extLst>
          </p:cNvPr>
          <p:cNvSpPr/>
          <p:nvPr/>
        </p:nvSpPr>
        <p:spPr>
          <a:xfrm rot="2603551">
            <a:off x="7111952" y="2028261"/>
            <a:ext cx="2092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tryb </a:t>
            </a:r>
            <a:r>
              <a:rPr lang="pl-PL" dirty="0" err="1">
                <a:latin typeface="Tw Cen MT" panose="020B0602020104020603" pitchFamily="34" charset="-18"/>
              </a:rPr>
              <a:t>konwergencyjny</a:t>
            </a:r>
            <a:endParaRPr lang="pl-PL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54379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DB14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7" name="Picture 6" descr="INTERNATIONAL and INTERDISCIPLINARY DOCTORAL SCHOOL of KOZMINSKI UNIVERSITY  | Akademia Leona Koźminskiego Warszawa">
            <a:extLst>
              <a:ext uri="{FF2B5EF4-FFF2-40B4-BE49-F238E27FC236}">
                <a16:creationId xmlns:a16="http://schemas.microsoft.com/office/drawing/2014/main" id="{4111AF80-4EA7-4D16-9059-3875DD050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38"/>
          <a:stretch/>
        </p:blipFill>
        <p:spPr bwMode="auto">
          <a:xfrm>
            <a:off x="0" y="6501238"/>
            <a:ext cx="832513" cy="3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D634845-E879-44BB-AB34-9ECC6C966C7E}"/>
              </a:ext>
            </a:extLst>
          </p:cNvPr>
          <p:cNvCxnSpPr/>
          <p:nvPr/>
        </p:nvCxnSpPr>
        <p:spPr>
          <a:xfrm>
            <a:off x="2330504" y="998947"/>
            <a:ext cx="0" cy="51598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A26E61AD-640B-4754-844F-4F4D31F00CF2}"/>
              </a:ext>
            </a:extLst>
          </p:cNvPr>
          <p:cNvCxnSpPr/>
          <p:nvPr/>
        </p:nvCxnSpPr>
        <p:spPr>
          <a:xfrm>
            <a:off x="6813433" y="1008450"/>
            <a:ext cx="0" cy="51598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ytuł 1">
            <a:extLst>
              <a:ext uri="{FF2B5EF4-FFF2-40B4-BE49-F238E27FC236}">
                <a16:creationId xmlns:a16="http://schemas.microsoft.com/office/drawing/2014/main" id="{BCDADFDF-B716-4284-A6F0-8A6FC6D0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0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>
                <a:latin typeface="Tw Cen MT Condensed" panose="020B0606020104020203" pitchFamily="34" charset="-18"/>
              </a:rPr>
              <a:t>Proces </a:t>
            </a:r>
            <a:r>
              <a:rPr lang="en-US" sz="5400" b="1" dirty="0">
                <a:latin typeface="Tw Cen MT Condensed" panose="020B0606020104020203" pitchFamily="34" charset="-18"/>
              </a:rPr>
              <a:t>BE</a:t>
            </a:r>
            <a:r>
              <a:rPr lang="pl-PL" sz="5400" b="1" dirty="0">
                <a:latin typeface="Tw Cen MT Condensed" panose="020B0606020104020203" pitchFamily="34" charset="-18"/>
              </a:rPr>
              <a:t>(</a:t>
            </a:r>
            <a:r>
              <a:rPr lang="en-US" sz="5400" b="1" dirty="0">
                <a:latin typeface="Tw Cen MT Condensed" panose="020B0606020104020203" pitchFamily="34" charset="-18"/>
              </a:rPr>
              <a:t>A</a:t>
            </a:r>
            <a:r>
              <a:rPr lang="pl-PL" sz="5400" b="1" dirty="0">
                <a:latin typeface="Tw Cen MT Condensed" panose="020B0606020104020203" pitchFamily="34" charset="-18"/>
              </a:rPr>
              <a:t>)</a:t>
            </a:r>
            <a:r>
              <a:rPr lang="en-US" sz="5400" b="1" dirty="0">
                <a:latin typeface="Tw Cen MT Condensed" panose="020B0606020104020203" pitchFamily="34" charset="-18"/>
              </a:rPr>
              <a:t>ST </a:t>
            </a:r>
            <a:r>
              <a:rPr lang="pl-PL" sz="5400" b="1" dirty="0">
                <a:latin typeface="Tw Cen MT Condensed" panose="020B0606020104020203" pitchFamily="34" charset="-18"/>
              </a:rPr>
              <a:t>dla Biur Karier</a:t>
            </a:r>
            <a:endParaRPr lang="en-US" sz="5400" b="1" dirty="0">
              <a:latin typeface="Tw Cen MT Condensed" panose="020B0606020104020203" pitchFamily="34" charset="-18"/>
            </a:endParaRPr>
          </a:p>
        </p:txBody>
      </p:sp>
      <p:pic>
        <p:nvPicPr>
          <p:cNvPr id="30" name="Grafika 29" descr="Czapka ukończenia szkoły">
            <a:extLst>
              <a:ext uri="{FF2B5EF4-FFF2-40B4-BE49-F238E27FC236}">
                <a16:creationId xmlns:a16="http://schemas.microsoft.com/office/drawing/2014/main" id="{6C0F8952-39B7-4345-9797-7F802795A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4392" y="191544"/>
            <a:ext cx="352541" cy="3204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CDC5D7BD-FBBD-487D-B1CF-3718CA59E2FC}"/>
                  </a:ext>
                </a:extLst>
              </p14:cNvPr>
              <p14:cNvContentPartPr/>
              <p14:nvPr/>
            </p14:nvContentPartPr>
            <p14:xfrm>
              <a:off x="4067060" y="358450"/>
              <a:ext cx="360" cy="360"/>
            </p14:xfrm>
          </p:contentPart>
        </mc:Choice>
        <mc:Fallback xmlns=""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CDC5D7BD-FBBD-487D-B1CF-3718CA59E2F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58060" y="34945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Prostokąt 31">
            <a:extLst>
              <a:ext uri="{FF2B5EF4-FFF2-40B4-BE49-F238E27FC236}">
                <a16:creationId xmlns:a16="http://schemas.microsoft.com/office/drawing/2014/main" id="{E4364326-4FD2-41C1-A694-1797707B05CD}"/>
              </a:ext>
            </a:extLst>
          </p:cNvPr>
          <p:cNvSpPr/>
          <p:nvPr/>
        </p:nvSpPr>
        <p:spPr>
          <a:xfrm rot="18981900">
            <a:off x="-37848" y="1960472"/>
            <a:ext cx="2280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tryb </a:t>
            </a:r>
            <a:r>
              <a:rPr lang="pl-PL" dirty="0" err="1">
                <a:latin typeface="Tw Cen MT" panose="020B0602020104020603" pitchFamily="34" charset="-18"/>
              </a:rPr>
              <a:t>dywergencyjny</a:t>
            </a:r>
            <a:endParaRPr lang="pl-PL" dirty="0">
              <a:latin typeface="Tw Cen MT" panose="020B0602020104020603" pitchFamily="34" charset="-18"/>
            </a:endParaRP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15CEC671-83DE-4FC5-9EDB-F36C638842CD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>
            <a:off x="129331" y="3588364"/>
            <a:ext cx="890543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C8635DF9-C2F0-4267-8584-3296FFECDC54}"/>
              </a:ext>
            </a:extLst>
          </p:cNvPr>
          <p:cNvCxnSpPr>
            <a:cxnSpLocks/>
          </p:cNvCxnSpPr>
          <p:nvPr/>
        </p:nvCxnSpPr>
        <p:spPr>
          <a:xfrm flipV="1">
            <a:off x="846609" y="2105001"/>
            <a:ext cx="599477" cy="57228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F142BD8C-1537-46C0-A995-5D93BB7027DA}"/>
              </a:ext>
            </a:extLst>
          </p:cNvPr>
          <p:cNvCxnSpPr>
            <a:cxnSpLocks/>
          </p:cNvCxnSpPr>
          <p:nvPr/>
        </p:nvCxnSpPr>
        <p:spPr>
          <a:xfrm flipV="1">
            <a:off x="5158899" y="2242105"/>
            <a:ext cx="599477" cy="57228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D4BD916B-A1B8-4319-890F-AE8F74499655}"/>
              </a:ext>
            </a:extLst>
          </p:cNvPr>
          <p:cNvCxnSpPr>
            <a:cxnSpLocks/>
          </p:cNvCxnSpPr>
          <p:nvPr/>
        </p:nvCxnSpPr>
        <p:spPr>
          <a:xfrm>
            <a:off x="3021971" y="1907382"/>
            <a:ext cx="806368" cy="76446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>
            <a:extLst>
              <a:ext uri="{FF2B5EF4-FFF2-40B4-BE49-F238E27FC236}">
                <a16:creationId xmlns:a16="http://schemas.microsoft.com/office/drawing/2014/main" id="{0EF2DAE8-E934-486E-BCA9-0923D94E2AF6}"/>
              </a:ext>
            </a:extLst>
          </p:cNvPr>
          <p:cNvCxnSpPr>
            <a:cxnSpLocks/>
          </p:cNvCxnSpPr>
          <p:nvPr/>
        </p:nvCxnSpPr>
        <p:spPr>
          <a:xfrm>
            <a:off x="7608150" y="1985106"/>
            <a:ext cx="806368" cy="76446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rostokąt 38">
            <a:extLst>
              <a:ext uri="{FF2B5EF4-FFF2-40B4-BE49-F238E27FC236}">
                <a16:creationId xmlns:a16="http://schemas.microsoft.com/office/drawing/2014/main" id="{5A1B55C0-1789-4F61-8DD1-3D5CD6049DE0}"/>
              </a:ext>
            </a:extLst>
          </p:cNvPr>
          <p:cNvSpPr/>
          <p:nvPr/>
        </p:nvSpPr>
        <p:spPr>
          <a:xfrm rot="2603551">
            <a:off x="2536910" y="1949997"/>
            <a:ext cx="2092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tryb </a:t>
            </a:r>
            <a:r>
              <a:rPr lang="pl-PL" dirty="0" err="1">
                <a:latin typeface="Tw Cen MT" panose="020B0602020104020603" pitchFamily="34" charset="-18"/>
              </a:rPr>
              <a:t>konwergencyjny</a:t>
            </a:r>
            <a:endParaRPr lang="pl-PL" dirty="0">
              <a:latin typeface="Tw Cen MT" panose="020B0602020104020603" pitchFamily="34" charset="-18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A5035AD1-ABB2-4E0C-97A9-26033C859835}"/>
              </a:ext>
            </a:extLst>
          </p:cNvPr>
          <p:cNvSpPr/>
          <p:nvPr/>
        </p:nvSpPr>
        <p:spPr>
          <a:xfrm>
            <a:off x="2343495" y="3010653"/>
            <a:ext cx="1887568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1600" dirty="0">
                <a:latin typeface="Tw Cen MT" panose="020B0602020104020603" pitchFamily="34" charset="-18"/>
              </a:rPr>
              <a:t>Definicja zasobów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osobistych studentów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oraz wymagań 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stażowych</a:t>
            </a:r>
            <a:endParaRPr lang="en-US" sz="1600" dirty="0">
              <a:latin typeface="Tw Cen MT" panose="020B0602020104020603" pitchFamily="34" charset="-18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FBCFA89D-E5B6-4311-826E-4CCAC5ABEF6D}"/>
              </a:ext>
            </a:extLst>
          </p:cNvPr>
          <p:cNvSpPr/>
          <p:nvPr/>
        </p:nvSpPr>
        <p:spPr>
          <a:xfrm>
            <a:off x="5044701" y="3263926"/>
            <a:ext cx="159050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1600" dirty="0">
                <a:latin typeface="Tw Cen MT" panose="020B0602020104020603" pitchFamily="34" charset="-18"/>
              </a:rPr>
              <a:t>Odkrywanie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scenariuszy staży</a:t>
            </a:r>
            <a:endParaRPr lang="en-US" sz="1600" dirty="0">
              <a:latin typeface="Tw Cen MT" panose="020B0602020104020603" pitchFamily="34" charset="-18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01B76A5D-ED01-4C3B-B803-4CA589D9C778}"/>
              </a:ext>
            </a:extLst>
          </p:cNvPr>
          <p:cNvSpPr/>
          <p:nvPr/>
        </p:nvSpPr>
        <p:spPr>
          <a:xfrm>
            <a:off x="6823973" y="3170392"/>
            <a:ext cx="1746119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1600" dirty="0">
                <a:latin typeface="Tw Cen MT" panose="020B0602020104020603" pitchFamily="34" charset="-18"/>
              </a:rPr>
              <a:t>Prototypowanie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i testowanie modeli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biznesowych staży</a:t>
            </a:r>
            <a:endParaRPr lang="en-US" sz="1600" dirty="0">
              <a:latin typeface="Tw Cen MT" panose="020B0602020104020603" pitchFamily="34" charset="-18"/>
            </a:endParaRPr>
          </a:p>
        </p:txBody>
      </p:sp>
      <p:sp>
        <p:nvSpPr>
          <p:cNvPr id="10" name="Romb 9">
            <a:extLst>
              <a:ext uri="{FF2B5EF4-FFF2-40B4-BE49-F238E27FC236}">
                <a16:creationId xmlns:a16="http://schemas.microsoft.com/office/drawing/2014/main" id="{EFFDB6E8-4F77-446C-B46F-78771CC0E09B}"/>
              </a:ext>
            </a:extLst>
          </p:cNvPr>
          <p:cNvSpPr/>
          <p:nvPr/>
        </p:nvSpPr>
        <p:spPr>
          <a:xfrm>
            <a:off x="4592099" y="1430045"/>
            <a:ext cx="4442669" cy="4316638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mb 10">
            <a:extLst>
              <a:ext uri="{FF2B5EF4-FFF2-40B4-BE49-F238E27FC236}">
                <a16:creationId xmlns:a16="http://schemas.microsoft.com/office/drawing/2014/main" id="{43D2BEC9-F0AA-4F80-89C6-722A2A7EBD3A}"/>
              </a:ext>
            </a:extLst>
          </p:cNvPr>
          <p:cNvSpPr/>
          <p:nvPr/>
        </p:nvSpPr>
        <p:spPr>
          <a:xfrm>
            <a:off x="129331" y="1430045"/>
            <a:ext cx="4442669" cy="4316638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5B9534B5-DC9A-468A-B833-0C2B07BD2550}"/>
              </a:ext>
            </a:extLst>
          </p:cNvPr>
          <p:cNvSpPr/>
          <p:nvPr/>
        </p:nvSpPr>
        <p:spPr>
          <a:xfrm>
            <a:off x="638667" y="3159408"/>
            <a:ext cx="1537600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1600" dirty="0">
                <a:latin typeface="Tw Cen MT" panose="020B0602020104020603" pitchFamily="34" charset="-18"/>
              </a:rPr>
              <a:t>Analiza potrzeb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studentów oraz</a:t>
            </a:r>
            <a:br>
              <a:rPr lang="pl-PL" sz="1600" dirty="0">
                <a:latin typeface="Tw Cen MT" panose="020B0602020104020603" pitchFamily="34" charset="-18"/>
              </a:rPr>
            </a:br>
            <a:r>
              <a:rPr lang="pl-PL" sz="1600" dirty="0">
                <a:latin typeface="Tw Cen MT" panose="020B0602020104020603" pitchFamily="34" charset="-18"/>
              </a:rPr>
              <a:t>przedsiębiorców</a:t>
            </a:r>
            <a:endParaRPr lang="en-US" sz="1600" dirty="0">
              <a:latin typeface="Tw Cen MT" panose="020B0602020104020603" pitchFamily="34" charset="-18"/>
            </a:endParaRPr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6AF8FDA7-1CFD-479A-830E-BE0EFA41BADA}"/>
              </a:ext>
            </a:extLst>
          </p:cNvPr>
          <p:cNvSpPr/>
          <p:nvPr/>
        </p:nvSpPr>
        <p:spPr>
          <a:xfrm rot="18981900">
            <a:off x="4415408" y="1962737"/>
            <a:ext cx="2280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tryb </a:t>
            </a:r>
            <a:r>
              <a:rPr lang="pl-PL" dirty="0" err="1">
                <a:latin typeface="Tw Cen MT" panose="020B0602020104020603" pitchFamily="34" charset="-18"/>
              </a:rPr>
              <a:t>dywergencyjny</a:t>
            </a:r>
            <a:endParaRPr lang="pl-PL" dirty="0">
              <a:latin typeface="Tw Cen MT" panose="020B0602020104020603" pitchFamily="34" charset="-18"/>
            </a:endParaRP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11A71838-9F0D-48AF-B1E5-D406D6C15EDE}"/>
              </a:ext>
            </a:extLst>
          </p:cNvPr>
          <p:cNvSpPr/>
          <p:nvPr/>
        </p:nvSpPr>
        <p:spPr>
          <a:xfrm rot="2603551">
            <a:off x="7111952" y="2028261"/>
            <a:ext cx="2092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Tw Cen MT" panose="020B0602020104020603" pitchFamily="34" charset="-18"/>
              </a:rPr>
              <a:t>tryb </a:t>
            </a:r>
            <a:r>
              <a:rPr lang="pl-PL" dirty="0" err="1">
                <a:latin typeface="Tw Cen MT" panose="020B0602020104020603" pitchFamily="34" charset="-18"/>
              </a:rPr>
              <a:t>konwergencyjny</a:t>
            </a:r>
            <a:endParaRPr lang="pl-PL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13046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a 16" descr="Tabela">
            <a:extLst>
              <a:ext uri="{FF2B5EF4-FFF2-40B4-BE49-F238E27FC236}">
                <a16:creationId xmlns:a16="http://schemas.microsoft.com/office/drawing/2014/main" id="{9E132828-DA6E-4E76-A313-787860E6B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3360" y="3020048"/>
            <a:ext cx="914400" cy="9144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DB14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7" name="Picture 6" descr="INTERNATIONAL and INTERDISCIPLINARY DOCTORAL SCHOOL of KOZMINSKI UNIVERSITY  | Akademia Leona Koźminskiego Warszawa">
            <a:extLst>
              <a:ext uri="{FF2B5EF4-FFF2-40B4-BE49-F238E27FC236}">
                <a16:creationId xmlns:a16="http://schemas.microsoft.com/office/drawing/2014/main" id="{4111AF80-4EA7-4D16-9059-3875DD050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38"/>
          <a:stretch/>
        </p:blipFill>
        <p:spPr bwMode="auto">
          <a:xfrm>
            <a:off x="0" y="6501238"/>
            <a:ext cx="832513" cy="3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a 9" descr="Grupowa burza mózgów">
            <a:extLst>
              <a:ext uri="{FF2B5EF4-FFF2-40B4-BE49-F238E27FC236}">
                <a16:creationId xmlns:a16="http://schemas.microsoft.com/office/drawing/2014/main" id="{4067BC13-A6A0-4B79-AF41-D297E114A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8605" y="3036523"/>
            <a:ext cx="1960098" cy="19600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DF63CF8-EA1C-4273-8E07-40FC950E2151}"/>
              </a:ext>
            </a:extLst>
          </p:cNvPr>
          <p:cNvSpPr txBox="1"/>
          <p:nvPr/>
        </p:nvSpPr>
        <p:spPr>
          <a:xfrm>
            <a:off x="6997369" y="4838211"/>
            <a:ext cx="120257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3200" dirty="0">
                <a:latin typeface="Tw Cen MT Condensed" panose="020B0606020104020203" pitchFamily="34" charset="-18"/>
              </a:rPr>
              <a:t>Studenci</a:t>
            </a:r>
            <a:endParaRPr lang="en-US" sz="2800" dirty="0">
              <a:latin typeface="Tw Cen MT Condensed" panose="020B0606020104020203" pitchFamily="34" charset="-18"/>
            </a:endParaRP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D079DF06-854E-47C0-86D2-508DF1F761C5}"/>
              </a:ext>
            </a:extLst>
          </p:cNvPr>
          <p:cNvSpPr/>
          <p:nvPr/>
        </p:nvSpPr>
        <p:spPr>
          <a:xfrm>
            <a:off x="2546616" y="2683467"/>
            <a:ext cx="3930847" cy="3313026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fika 12" descr="Klasa">
            <a:extLst>
              <a:ext uri="{FF2B5EF4-FFF2-40B4-BE49-F238E27FC236}">
                <a16:creationId xmlns:a16="http://schemas.microsoft.com/office/drawing/2014/main" id="{0B8247D9-AD0C-4482-895A-FA7CE659F0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85463" y="2607705"/>
            <a:ext cx="3472434" cy="3472434"/>
          </a:xfrm>
          <a:prstGeom prst="rect">
            <a:avLst/>
          </a:prstGeom>
        </p:spPr>
      </p:pic>
      <p:pic>
        <p:nvPicPr>
          <p:cNvPr id="15" name="Grafika 14" descr="Profesor">
            <a:extLst>
              <a:ext uri="{FF2B5EF4-FFF2-40B4-BE49-F238E27FC236}">
                <a16:creationId xmlns:a16="http://schemas.microsoft.com/office/drawing/2014/main" id="{AD531634-6C9F-4DAC-A4CB-AFCAAD6658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2676" y="3119340"/>
            <a:ext cx="1472650" cy="1472650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9E8EF13B-1DDC-44A5-9FCC-E4BE680F1F74}"/>
              </a:ext>
            </a:extLst>
          </p:cNvPr>
          <p:cNvSpPr/>
          <p:nvPr/>
        </p:nvSpPr>
        <p:spPr>
          <a:xfrm>
            <a:off x="526198" y="4591990"/>
            <a:ext cx="1610761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l-PL" sz="3200" dirty="0">
                <a:latin typeface="Tw Cen MT Condensed" panose="020B0606020104020203" pitchFamily="34" charset="-18"/>
              </a:rPr>
              <a:t>Nauczyciele</a:t>
            </a:r>
            <a:br>
              <a:rPr lang="pl-PL" sz="3200" dirty="0">
                <a:latin typeface="Tw Cen MT Condensed" panose="020B0606020104020203" pitchFamily="34" charset="-18"/>
              </a:rPr>
            </a:br>
            <a:r>
              <a:rPr lang="pl-PL" sz="3200" dirty="0">
                <a:latin typeface="Tw Cen MT Condensed" panose="020B0606020104020203" pitchFamily="34" charset="-18"/>
              </a:rPr>
              <a:t>akademiccy</a:t>
            </a:r>
            <a:endParaRPr lang="en-US" sz="3200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E666AC47-E589-4E62-AB63-8343615C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C7C76EC8-91F8-4909-9C08-1B0D3927F382}"/>
              </a:ext>
            </a:extLst>
          </p:cNvPr>
          <p:cNvSpPr txBox="1">
            <a:spLocks/>
          </p:cNvSpPr>
          <p:nvPr/>
        </p:nvSpPr>
        <p:spPr>
          <a:xfrm>
            <a:off x="248770" y="60370"/>
            <a:ext cx="8646459" cy="19600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900" b="1" dirty="0">
                <a:latin typeface="Tw Cen MT Condensed" panose="020B0606020104020203" pitchFamily="34" charset="-18"/>
              </a:rPr>
              <a:t>Szkolenie dla Studentów</a:t>
            </a:r>
            <a:br>
              <a:rPr lang="en-US" sz="4900" b="1" dirty="0">
                <a:latin typeface="Tw Cen MT Condensed" panose="020B0606020104020203" pitchFamily="34" charset="-18"/>
              </a:rPr>
            </a:br>
            <a:r>
              <a:rPr lang="en-US" sz="4900" dirty="0">
                <a:latin typeface="Tw Cen MT Condensed" panose="020B0606020104020203" pitchFamily="34" charset="-18"/>
              </a:rPr>
              <a:t>„</a:t>
            </a:r>
            <a:r>
              <a:rPr lang="pl-PL" sz="4900" dirty="0">
                <a:latin typeface="Tw Cen MT Condensed" panose="020B0606020104020203" pitchFamily="34" charset="-18"/>
              </a:rPr>
              <a:t>Spersonalizowany Kurs Rozwoju Kariery</a:t>
            </a:r>
            <a:r>
              <a:rPr lang="en-US" sz="4900" dirty="0">
                <a:latin typeface="Tw Cen MT Condensed" panose="020B0606020104020203" pitchFamily="34" charset="-18"/>
              </a:rPr>
              <a:t>” </a:t>
            </a:r>
            <a:endParaRPr lang="en-US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31450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>
            <a:extLst>
              <a:ext uri="{FF2B5EF4-FFF2-40B4-BE49-F238E27FC236}">
                <a16:creationId xmlns:a16="http://schemas.microsoft.com/office/drawing/2014/main" id="{475707B5-7BDA-4B80-8307-8CFCE4364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175" y="322147"/>
            <a:ext cx="8549640" cy="1269562"/>
          </a:xfrm>
        </p:spPr>
        <p:txBody>
          <a:bodyPr>
            <a:normAutofit fontScale="90000"/>
          </a:bodyPr>
          <a:lstStyle/>
          <a:p>
            <a:r>
              <a:rPr lang="pl-PL" sz="6000" b="1" i="0" dirty="0">
                <a:solidFill>
                  <a:srgbClr val="333333"/>
                </a:solidFill>
                <a:effectLst/>
                <a:latin typeface="Tw Cen MT" panose="020B0602020104020603" pitchFamily="34" charset="-18"/>
              </a:rPr>
              <a:t>Projekty z rodziny </a:t>
            </a:r>
            <a:r>
              <a:rPr lang="en-US" sz="6000" b="1" i="0" dirty="0">
                <a:solidFill>
                  <a:srgbClr val="333333"/>
                </a:solidFill>
                <a:effectLst/>
                <a:latin typeface="Tw Cen MT" panose="020B0602020104020603" pitchFamily="34" charset="-18"/>
              </a:rPr>
              <a:t>BE(A)ST</a:t>
            </a:r>
            <a:br>
              <a:rPr lang="pl-PL" sz="6000" b="1" i="0" dirty="0">
                <a:solidFill>
                  <a:srgbClr val="333333"/>
                </a:solidFill>
                <a:effectLst/>
                <a:latin typeface="Tw Cen MT" panose="020B0602020104020603" pitchFamily="34" charset="-18"/>
              </a:rPr>
            </a:br>
            <a:r>
              <a:rPr lang="pl-PL" sz="3600" b="1" i="0" spc="300" dirty="0">
                <a:solidFill>
                  <a:srgbClr val="C00000"/>
                </a:solidFill>
                <a:effectLst/>
                <a:latin typeface="Tw Cen MT Condensed" panose="020B0606020104020203" pitchFamily="34" charset="-18"/>
              </a:rPr>
              <a:t>Kształcenie w oparciu o zainteresowania</a:t>
            </a:r>
            <a:endParaRPr lang="pl-PL" sz="3600" spc="300" dirty="0">
              <a:solidFill>
                <a:srgbClr val="C00000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10" name="Podtytuł 9">
            <a:extLst>
              <a:ext uri="{FF2B5EF4-FFF2-40B4-BE49-F238E27FC236}">
                <a16:creationId xmlns:a16="http://schemas.microsoft.com/office/drawing/2014/main" id="{41B4578D-5E84-44C8-806F-C4B87B7CD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6520" y="5542740"/>
            <a:ext cx="6858000" cy="950134"/>
          </a:xfrm>
        </p:spPr>
        <p:txBody>
          <a:bodyPr>
            <a:noAutofit/>
          </a:bodyPr>
          <a:lstStyle/>
          <a:p>
            <a:r>
              <a:rPr lang="pl-PL" sz="2800" dirty="0">
                <a:latin typeface="Tw Cen MT Condensed" panose="020B0606020104020203" pitchFamily="34" charset="-18"/>
              </a:rPr>
              <a:t>Jacek Jakieła</a:t>
            </a:r>
            <a:endParaRPr lang="pl-PL" dirty="0">
              <a:latin typeface="Tw Cen MT Condensed" panose="020B0606020104020203" pitchFamily="34" charset="-18"/>
            </a:endParaRPr>
          </a:p>
          <a:p>
            <a:r>
              <a:rPr lang="pl-PL" sz="1600" dirty="0">
                <a:latin typeface="Tw Cen MT Condensed" panose="020B0606020104020203" pitchFamily="34" charset="-18"/>
              </a:rPr>
              <a:t>Politechnika Rzeszowska, Wydział Budowy Maszyn i Lotnictwa, Zakład Informatyki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38D1EC51-C1BA-448A-8A5A-B322713BBC78}"/>
              </a:ext>
            </a:extLst>
          </p:cNvPr>
          <p:cNvCxnSpPr>
            <a:cxnSpLocks/>
          </p:cNvCxnSpPr>
          <p:nvPr/>
        </p:nvCxnSpPr>
        <p:spPr>
          <a:xfrm>
            <a:off x="708636" y="1676114"/>
            <a:ext cx="7726718" cy="0"/>
          </a:xfrm>
          <a:prstGeom prst="line">
            <a:avLst/>
          </a:prstGeom>
          <a:ln w="57150">
            <a:solidFill>
              <a:srgbClr val="C221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DF349C03-6021-8BD7-1E1B-CC9471763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6" t="19763" r="28543"/>
          <a:stretch/>
        </p:blipFill>
        <p:spPr>
          <a:xfrm>
            <a:off x="2436764" y="2016107"/>
            <a:ext cx="4270461" cy="3442227"/>
          </a:xfrm>
          <a:prstGeom prst="rect">
            <a:avLst/>
          </a:prstGeom>
        </p:spPr>
      </p:pic>
      <p:pic>
        <p:nvPicPr>
          <p:cNvPr id="3" name="Grafika 2" descr="Czapka ukończenia szkoły">
            <a:extLst>
              <a:ext uri="{FF2B5EF4-FFF2-40B4-BE49-F238E27FC236}">
                <a16:creationId xmlns:a16="http://schemas.microsoft.com/office/drawing/2014/main" id="{DBB1EA26-F3F8-6291-4569-A0F9773DB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5260" y="296081"/>
            <a:ext cx="352541" cy="3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80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831916D-5808-45F6-9C34-E930396E4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92" y="2371658"/>
            <a:ext cx="3951008" cy="2343284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EB46467A-DBB3-406A-BA4E-883069440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442" y="2085712"/>
            <a:ext cx="2969215" cy="291517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70AC258-CC1B-4375-8E4D-F359E4B03ED8}"/>
              </a:ext>
            </a:extLst>
          </p:cNvPr>
          <p:cNvSpPr txBox="1"/>
          <p:nvPr/>
        </p:nvSpPr>
        <p:spPr>
          <a:xfrm>
            <a:off x="1863790" y="5109550"/>
            <a:ext cx="5655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Tw Cen MT" panose="020B0602020104020603" pitchFamily="34" charset="-18"/>
              </a:rPr>
              <a:t>Produkty projektów wspierające metodykę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B79260B-E32B-436E-BC6A-ED0B1548D635}"/>
              </a:ext>
            </a:extLst>
          </p:cNvPr>
          <p:cNvSpPr txBox="1"/>
          <p:nvPr/>
        </p:nvSpPr>
        <p:spPr>
          <a:xfrm>
            <a:off x="4646918" y="3118858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C00000"/>
                </a:solidFill>
                <a:latin typeface="Tw Cen MT" panose="020B0602020104020603" pitchFamily="34" charset="-18"/>
              </a:rPr>
              <a:t>+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E21EC25-A48B-467E-958C-41EABA8F3A69}"/>
              </a:ext>
            </a:extLst>
          </p:cNvPr>
          <p:cNvSpPr txBox="1"/>
          <p:nvPr/>
        </p:nvSpPr>
        <p:spPr>
          <a:xfrm>
            <a:off x="1230618" y="4986440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C00000"/>
                </a:solidFill>
                <a:latin typeface="Tw Cen MT" panose="020B0602020104020603" pitchFamily="34" charset="-18"/>
              </a:rPr>
              <a:t>+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AAD6B85-8C74-4A36-84FC-AFF81C99F5C8}"/>
              </a:ext>
            </a:extLst>
          </p:cNvPr>
          <p:cNvSpPr txBox="1"/>
          <p:nvPr/>
        </p:nvSpPr>
        <p:spPr>
          <a:xfrm>
            <a:off x="2090588" y="1583002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Tw Cen MT" panose="020B0602020104020603" pitchFamily="34" charset="-18"/>
              </a:rPr>
              <a:t>Proces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B55943B2-E503-4892-9344-7BB0CB7DB817}"/>
              </a:ext>
            </a:extLst>
          </p:cNvPr>
          <p:cNvSpPr txBox="1"/>
          <p:nvPr/>
        </p:nvSpPr>
        <p:spPr>
          <a:xfrm>
            <a:off x="6125730" y="1583002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Tw Cen MT" panose="020B0602020104020603" pitchFamily="34" charset="-18"/>
              </a:rPr>
              <a:t>Narzędzia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0806501-4A63-4110-9F8A-B257DB746FA1}"/>
              </a:ext>
            </a:extLst>
          </p:cNvPr>
          <p:cNvSpPr txBox="1"/>
          <p:nvPr/>
        </p:nvSpPr>
        <p:spPr>
          <a:xfrm>
            <a:off x="2827098" y="189892"/>
            <a:ext cx="3728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>
                <a:solidFill>
                  <a:srgbClr val="C00000"/>
                </a:solidFill>
                <a:latin typeface="Tw Cen MT" panose="020B0602020104020603" pitchFamily="34" charset="-18"/>
              </a:rPr>
              <a:t>Metodyka BE(A)ST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58AC164E-2CD6-4350-A086-D9310558655D}"/>
              </a:ext>
            </a:extLst>
          </p:cNvPr>
          <p:cNvSpPr txBox="1"/>
          <p:nvPr/>
        </p:nvSpPr>
        <p:spPr>
          <a:xfrm>
            <a:off x="4308947" y="764048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C00000"/>
                </a:solidFill>
                <a:latin typeface="Tw Cen MT" panose="020B0602020104020603" pitchFamily="34" charset="-18"/>
              </a:rPr>
              <a:t>=</a:t>
            </a:r>
          </a:p>
        </p:txBody>
      </p:sp>
      <p:pic>
        <p:nvPicPr>
          <p:cNvPr id="29" name="Grafika 28" descr="Czapka ukończenia szkoły">
            <a:extLst>
              <a:ext uri="{FF2B5EF4-FFF2-40B4-BE49-F238E27FC236}">
                <a16:creationId xmlns:a16="http://schemas.microsoft.com/office/drawing/2014/main" id="{10661A9C-1BC7-46DD-A4BD-09852EB1A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97229" y="222293"/>
            <a:ext cx="218900" cy="1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a 16" descr="Tabela">
            <a:extLst>
              <a:ext uri="{FF2B5EF4-FFF2-40B4-BE49-F238E27FC236}">
                <a16:creationId xmlns:a16="http://schemas.microsoft.com/office/drawing/2014/main" id="{9E132828-DA6E-4E76-A313-787860E6B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3360" y="3020048"/>
            <a:ext cx="914400" cy="9144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a 9" descr="Grupowa burza mózgów">
            <a:extLst>
              <a:ext uri="{FF2B5EF4-FFF2-40B4-BE49-F238E27FC236}">
                <a16:creationId xmlns:a16="http://schemas.microsoft.com/office/drawing/2014/main" id="{4067BC13-A6A0-4B79-AF41-D297E114A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8605" y="3036523"/>
            <a:ext cx="1960098" cy="19600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DF63CF8-EA1C-4273-8E07-40FC950E2151}"/>
              </a:ext>
            </a:extLst>
          </p:cNvPr>
          <p:cNvSpPr txBox="1"/>
          <p:nvPr/>
        </p:nvSpPr>
        <p:spPr>
          <a:xfrm>
            <a:off x="6997369" y="4838211"/>
            <a:ext cx="120257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3200" dirty="0">
                <a:latin typeface="Tw Cen MT Condensed" panose="020B0606020104020203" pitchFamily="34" charset="-18"/>
              </a:rPr>
              <a:t>Studenci</a:t>
            </a:r>
            <a:endParaRPr lang="en-US" sz="2800" dirty="0">
              <a:latin typeface="Tw Cen MT Condensed" panose="020B0606020104020203" pitchFamily="34" charset="-18"/>
            </a:endParaRP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D079DF06-854E-47C0-86D2-508DF1F761C5}"/>
              </a:ext>
            </a:extLst>
          </p:cNvPr>
          <p:cNvSpPr/>
          <p:nvPr/>
        </p:nvSpPr>
        <p:spPr>
          <a:xfrm>
            <a:off x="2546616" y="2683467"/>
            <a:ext cx="3930847" cy="3313026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fika 12" descr="Klasa">
            <a:extLst>
              <a:ext uri="{FF2B5EF4-FFF2-40B4-BE49-F238E27FC236}">
                <a16:creationId xmlns:a16="http://schemas.microsoft.com/office/drawing/2014/main" id="{0B8247D9-AD0C-4482-895A-FA7CE659F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85463" y="2607705"/>
            <a:ext cx="3472434" cy="3472434"/>
          </a:xfrm>
          <a:prstGeom prst="rect">
            <a:avLst/>
          </a:prstGeom>
        </p:spPr>
      </p:pic>
      <p:pic>
        <p:nvPicPr>
          <p:cNvPr id="15" name="Grafika 14" descr="Profesor">
            <a:extLst>
              <a:ext uri="{FF2B5EF4-FFF2-40B4-BE49-F238E27FC236}">
                <a16:creationId xmlns:a16="http://schemas.microsoft.com/office/drawing/2014/main" id="{AD531634-6C9F-4DAC-A4CB-AFCAAD665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2676" y="3119340"/>
            <a:ext cx="1472650" cy="1472650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9E8EF13B-1DDC-44A5-9FCC-E4BE680F1F74}"/>
              </a:ext>
            </a:extLst>
          </p:cNvPr>
          <p:cNvSpPr/>
          <p:nvPr/>
        </p:nvSpPr>
        <p:spPr>
          <a:xfrm>
            <a:off x="526198" y="4591990"/>
            <a:ext cx="1610761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l-PL" sz="3200" dirty="0">
                <a:latin typeface="Tw Cen MT Condensed" panose="020B0606020104020203" pitchFamily="34" charset="-18"/>
              </a:rPr>
              <a:t>Nauczyciele</a:t>
            </a:r>
            <a:br>
              <a:rPr lang="pl-PL" sz="3200" dirty="0">
                <a:latin typeface="Tw Cen MT Condensed" panose="020B0606020104020203" pitchFamily="34" charset="-18"/>
              </a:rPr>
            </a:br>
            <a:r>
              <a:rPr lang="pl-PL" sz="3200" dirty="0">
                <a:latin typeface="Tw Cen MT Condensed" panose="020B0606020104020203" pitchFamily="34" charset="-18"/>
              </a:rPr>
              <a:t>akademiccy</a:t>
            </a:r>
            <a:endParaRPr lang="en-US" sz="3200" dirty="0"/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E43EB88F-6B18-4F45-841A-7B450201D1F0}"/>
              </a:ext>
            </a:extLst>
          </p:cNvPr>
          <p:cNvSpPr txBox="1">
            <a:spLocks/>
          </p:cNvSpPr>
          <p:nvPr/>
        </p:nvSpPr>
        <p:spPr>
          <a:xfrm>
            <a:off x="248770" y="60370"/>
            <a:ext cx="8646459" cy="19600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900" b="1" dirty="0">
                <a:latin typeface="Tw Cen MT Condensed" panose="020B0606020104020203" pitchFamily="34" charset="-18"/>
              </a:rPr>
              <a:t>Szkolenie dla Studentów</a:t>
            </a:r>
            <a:br>
              <a:rPr lang="en-US" sz="4900" b="1">
                <a:latin typeface="Tw Cen MT Condensed" panose="020B0606020104020203" pitchFamily="34" charset="-18"/>
              </a:rPr>
            </a:br>
            <a:r>
              <a:rPr lang="en-US" sz="4900">
                <a:latin typeface="Tw Cen MT Condensed" panose="020B0606020104020203" pitchFamily="34" charset="-18"/>
              </a:rPr>
              <a:t>„</a:t>
            </a:r>
            <a:r>
              <a:rPr lang="pl-PL" sz="4900">
                <a:latin typeface="Tw Cen MT Condensed" panose="020B0606020104020203" pitchFamily="34" charset="-18"/>
              </a:rPr>
              <a:t>Spersonalizowany </a:t>
            </a:r>
            <a:r>
              <a:rPr lang="pl-PL" sz="4900" dirty="0">
                <a:latin typeface="Tw Cen MT Condensed" panose="020B0606020104020203" pitchFamily="34" charset="-18"/>
              </a:rPr>
              <a:t>Kurs Rozwoju Kariery</a:t>
            </a:r>
            <a:r>
              <a:rPr lang="en-US" sz="4900">
                <a:latin typeface="Tw Cen MT Condensed" panose="020B0606020104020203" pitchFamily="34" charset="-18"/>
              </a:rPr>
              <a:t>” </a:t>
            </a:r>
            <a:endParaRPr lang="en-US" dirty="0">
              <a:latin typeface="Tw Cen MT" panose="020B0602020104020603" pitchFamily="34" charset="-18"/>
            </a:endParaRP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5DEA4780-1259-4D1E-8080-47541BEBAD26}"/>
              </a:ext>
            </a:extLst>
          </p:cNvPr>
          <p:cNvSpPr/>
          <p:nvPr/>
        </p:nvSpPr>
        <p:spPr>
          <a:xfrm>
            <a:off x="183925" y="1926365"/>
            <a:ext cx="2122375" cy="418628"/>
          </a:xfrm>
          <a:prstGeom prst="roundRect">
            <a:avLst>
              <a:gd name="adj" fmla="val 5934"/>
            </a:avLst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1"/>
                </a:solidFill>
                <a:latin typeface="Tw Cen MT Condensed" panose="020B0606020104020203" pitchFamily="34" charset="-18"/>
              </a:rPr>
              <a:t>Przedmiot cało semestralny</a:t>
            </a:r>
            <a:endParaRPr lang="en-US" dirty="0">
              <a:solidFill>
                <a:schemeClr val="bg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4A71101D-8572-4612-AED5-82F5720894A8}"/>
              </a:ext>
            </a:extLst>
          </p:cNvPr>
          <p:cNvSpPr/>
          <p:nvPr/>
        </p:nvSpPr>
        <p:spPr>
          <a:xfrm>
            <a:off x="2360424" y="1926365"/>
            <a:ext cx="1783230" cy="418628"/>
          </a:xfrm>
          <a:prstGeom prst="roundRect">
            <a:avLst>
              <a:gd name="adj" fmla="val 5934"/>
            </a:avLst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1"/>
                </a:solidFill>
                <a:latin typeface="Tw Cen MT Condensed" panose="020B0606020104020203" pitchFamily="34" charset="-18"/>
              </a:rPr>
              <a:t>Szkolenie weekendowe</a:t>
            </a:r>
            <a:endParaRPr lang="en-US" dirty="0">
              <a:solidFill>
                <a:schemeClr val="bg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C66B6107-E488-428A-ABA1-1E3A424F028C}"/>
              </a:ext>
            </a:extLst>
          </p:cNvPr>
          <p:cNvSpPr/>
          <p:nvPr/>
        </p:nvSpPr>
        <p:spPr>
          <a:xfrm>
            <a:off x="4197778" y="1926365"/>
            <a:ext cx="1783230" cy="418628"/>
          </a:xfrm>
          <a:prstGeom prst="roundRect">
            <a:avLst>
              <a:gd name="adj" fmla="val 5934"/>
            </a:avLst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1"/>
                </a:solidFill>
                <a:latin typeface="Tw Cen MT Condensed" panose="020B0606020104020203" pitchFamily="34" charset="-18"/>
              </a:rPr>
              <a:t>Tygodniowy sprint</a:t>
            </a:r>
            <a:endParaRPr lang="en-US" dirty="0">
              <a:solidFill>
                <a:schemeClr val="bg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7DE1B0AC-E7BA-476D-B9B2-3A9FFF62F3D1}"/>
              </a:ext>
            </a:extLst>
          </p:cNvPr>
          <p:cNvSpPr/>
          <p:nvPr/>
        </p:nvSpPr>
        <p:spPr>
          <a:xfrm>
            <a:off x="6035132" y="1926365"/>
            <a:ext cx="1107245" cy="418628"/>
          </a:xfrm>
          <a:prstGeom prst="roundRect">
            <a:avLst>
              <a:gd name="adj" fmla="val 5934"/>
            </a:avLst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1"/>
                </a:solidFill>
                <a:latin typeface="Tw Cen MT Condensed" panose="020B0606020104020203" pitchFamily="34" charset="-18"/>
              </a:rPr>
              <a:t>Seminarium</a:t>
            </a:r>
            <a:endParaRPr lang="en-US" dirty="0">
              <a:solidFill>
                <a:schemeClr val="bg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3256333B-E290-EEF0-204C-CA4F5E4D9216}"/>
              </a:ext>
            </a:extLst>
          </p:cNvPr>
          <p:cNvSpPr/>
          <p:nvPr/>
        </p:nvSpPr>
        <p:spPr>
          <a:xfrm>
            <a:off x="7196503" y="1926365"/>
            <a:ext cx="1783230" cy="418628"/>
          </a:xfrm>
          <a:prstGeom prst="roundRect">
            <a:avLst>
              <a:gd name="adj" fmla="val 5934"/>
            </a:avLst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bg1"/>
                </a:solidFill>
                <a:latin typeface="Tw Cen MT Condensed" panose="020B0606020104020203" pitchFamily="34" charset="-18"/>
              </a:rPr>
              <a:t>Szkoła Letnia</a:t>
            </a:r>
            <a:endParaRPr lang="en-US" dirty="0">
              <a:solidFill>
                <a:schemeClr val="bg1"/>
              </a:solidFill>
              <a:latin typeface="Tw Cen MT Condensed" panose="020B0606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2879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30113F50-855E-466A-8440-20600D17B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8775"/>
            <a:ext cx="7886700" cy="4351338"/>
          </a:xfrm>
        </p:spPr>
        <p:txBody>
          <a:bodyPr/>
          <a:lstStyle/>
          <a:p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9C8C319-2D13-4256-8986-9C69A12D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35" y="653194"/>
            <a:ext cx="4009228" cy="5667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6BD28AF-92C0-4BB6-A903-5EF2632A6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031" y="653194"/>
            <a:ext cx="4009228" cy="5667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E984E3B2-0A4C-499B-AAFD-CF388E10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" y="16680"/>
            <a:ext cx="8943355" cy="46460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3900" b="1">
                <a:latin typeface="Tw Cen MT Condensed" panose="020B0606020104020203" pitchFamily="34" charset="-18"/>
              </a:rPr>
              <a:t>Przewodnik metodyczny dla Nauczycieli|Trenerów</a:t>
            </a:r>
            <a:endParaRPr lang="en-US" sz="3900" b="1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8742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2041116F-7E3C-42BC-A6A3-9A7A65110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4667"/>
            <a:ext cx="3313412" cy="468410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CBC8644-55CC-4C12-A51A-8D72EE09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70" y="77808"/>
            <a:ext cx="8646459" cy="132556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pl-PL" sz="4900" b="1" dirty="0">
                <a:latin typeface="Tw Cen MT Condensed" panose="020B0606020104020203" pitchFamily="34" charset="-18"/>
              </a:rPr>
              <a:t>Przewodnik dla </a:t>
            </a:r>
            <a:r>
              <a:rPr lang="pl-PL" sz="49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Skrzynki Narzędziowej Celowego Rozwoju Studenta</a:t>
            </a:r>
            <a:endParaRPr lang="en-US" b="1" dirty="0">
              <a:solidFill>
                <a:srgbClr val="C00000"/>
              </a:solidFill>
              <a:latin typeface="Tw Cen MT" panose="020B0602020104020603" pitchFamily="34" charset="-18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ABF501-5429-4C68-89B2-9985A9A0F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036" y="1325563"/>
            <a:ext cx="3012193" cy="4258277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1DB3F0F-562B-4BC5-AF15-8256DA1D2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5902" y="1602612"/>
            <a:ext cx="3012193" cy="425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ytuł 1">
            <a:extLst>
              <a:ext uri="{FF2B5EF4-FFF2-40B4-BE49-F238E27FC236}">
                <a16:creationId xmlns:a16="http://schemas.microsoft.com/office/drawing/2014/main" id="{7CF5400C-E3FE-4C27-A192-8040702AC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8276"/>
            <a:ext cx="7886700" cy="132556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30113F50-855E-466A-8440-20600D17B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8775"/>
            <a:ext cx="7886700" cy="4351338"/>
          </a:xfrm>
        </p:spPr>
        <p:txBody>
          <a:bodyPr/>
          <a:lstStyle/>
          <a:p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FFD792DD-6EA4-40EE-896E-631D4AE56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995" y="114877"/>
            <a:ext cx="4406766" cy="6234545"/>
          </a:xfrm>
          <a:prstGeom prst="rect">
            <a:avLst/>
          </a:prstGeom>
        </p:spPr>
      </p:pic>
      <p:grpSp>
        <p:nvGrpSpPr>
          <p:cNvPr id="26" name="Grupa 25">
            <a:extLst>
              <a:ext uri="{FF2B5EF4-FFF2-40B4-BE49-F238E27FC236}">
                <a16:creationId xmlns:a16="http://schemas.microsoft.com/office/drawing/2014/main" id="{4C45C0F7-F40C-4CD1-A85A-190362D4FC1E}"/>
              </a:ext>
            </a:extLst>
          </p:cNvPr>
          <p:cNvGrpSpPr/>
          <p:nvPr/>
        </p:nvGrpSpPr>
        <p:grpSpPr>
          <a:xfrm>
            <a:off x="55240" y="114877"/>
            <a:ext cx="4406766" cy="6234545"/>
            <a:chOff x="55240" y="311727"/>
            <a:chExt cx="4406766" cy="6234545"/>
          </a:xfrm>
        </p:grpSpPr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id="{C5DBAE01-7430-4EBF-9829-6419D5C33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40" y="311727"/>
              <a:ext cx="4406766" cy="6234545"/>
            </a:xfrm>
            <a:prstGeom prst="rect">
              <a:avLst/>
            </a:prstGeom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C707F126-BFF3-4A46-BF6A-17BCA5B401DA}"/>
                </a:ext>
              </a:extLst>
            </p:cNvPr>
            <p:cNvSpPr/>
            <p:nvPr/>
          </p:nvSpPr>
          <p:spPr>
            <a:xfrm>
              <a:off x="451940" y="1027907"/>
              <a:ext cx="3586660" cy="20518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w Cen MT" panose="020B0602020104020603" pitchFamily="34" charset="-18"/>
                </a:rPr>
                <a:t>Personalized Career Development Course</a:t>
              </a:r>
            </a:p>
            <a:p>
              <a:pPr algn="ctr"/>
              <a:r>
                <a:rPr lang="en-US" sz="2800" spc="600" dirty="0">
                  <a:solidFill>
                    <a:schemeClr val="tx1"/>
                  </a:solidFill>
                  <a:latin typeface="Tw Cen MT" panose="020B0602020104020603" pitchFamily="34" charset="-18"/>
                </a:rPr>
                <a:t>Booklet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238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FD8453A-40BB-49D4-8B6D-B9622521C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719" y="146628"/>
            <a:ext cx="4406766" cy="623454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CFE9FA2-C178-4778-BC39-1BFB78413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53" y="146628"/>
            <a:ext cx="4406766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A5F3D1F-6634-43C7-AF52-11307424D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6" y="108527"/>
            <a:ext cx="4406766" cy="623454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4BA97D7-E5B5-474D-A8E4-C1A7E01FC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620" y="121227"/>
            <a:ext cx="4406766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D989A01F-46CA-8A09-688D-DFBDF8D42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70" y="190554"/>
            <a:ext cx="8646459" cy="77052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pl-PL" sz="4900" b="1" dirty="0">
                <a:latin typeface="Tw Cen MT Condensed" panose="020B0606020104020203" pitchFamily="34" charset="-18"/>
              </a:rPr>
              <a:t>Platforma BE(A)ST on-line </a:t>
            </a:r>
            <a:endParaRPr lang="en-US" b="1" spc="300" dirty="0">
              <a:latin typeface="Tw Cen MT" panose="020B0602020104020603" pitchFamily="34" charset="-18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8BD01BD-A986-1416-A572-F94C6F3C7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895"/>
            <a:ext cx="9144000" cy="4920983"/>
          </a:xfrm>
          <a:prstGeom prst="rect">
            <a:avLst/>
          </a:prstGeom>
        </p:spPr>
      </p:pic>
      <p:pic>
        <p:nvPicPr>
          <p:cNvPr id="11" name="Grafika 10" descr="Czapka ukończenia szkoły">
            <a:extLst>
              <a:ext uri="{FF2B5EF4-FFF2-40B4-BE49-F238E27FC236}">
                <a16:creationId xmlns:a16="http://schemas.microsoft.com/office/drawing/2014/main" id="{D5EABE35-54C8-529D-29A8-5836F6903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0116" y="221386"/>
            <a:ext cx="240790" cy="2189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5950B7A-F026-F078-D3E6-174ECF7B2B38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3" name="Picture 8" descr="WSIiZ w Rzeszowie - YouTube">
            <a:extLst>
              <a:ext uri="{FF2B5EF4-FFF2-40B4-BE49-F238E27FC236}">
                <a16:creationId xmlns:a16="http://schemas.microsoft.com/office/drawing/2014/main" id="{3A4325D9-75A6-E0B7-922A-F633C3B7A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4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ymbol zastępczy zawartości 16" descr="Otwarty folder">
            <a:extLst>
              <a:ext uri="{FF2B5EF4-FFF2-40B4-BE49-F238E27FC236}">
                <a16:creationId xmlns:a16="http://schemas.microsoft.com/office/drawing/2014/main" id="{58E88D6D-962E-4521-98EE-6626DBDD1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677"/>
          <a:stretch/>
        </p:blipFill>
        <p:spPr>
          <a:xfrm>
            <a:off x="2906815" y="3433185"/>
            <a:ext cx="3819677" cy="3068053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DB4CEAD-B293-4519-B6B2-659582A44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968" y="154589"/>
            <a:ext cx="6728625" cy="504303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D7BAFDE-8DF2-48A8-B88F-4445530FE552}"/>
              </a:ext>
            </a:extLst>
          </p:cNvPr>
          <p:cNvSpPr txBox="1"/>
          <p:nvPr/>
        </p:nvSpPr>
        <p:spPr>
          <a:xfrm>
            <a:off x="4062670" y="5437990"/>
            <a:ext cx="1739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Tw Cen MT Condensed" panose="020B0606020104020203" pitchFamily="34" charset="-18"/>
              </a:rPr>
              <a:t>Katalog Kanw </a:t>
            </a:r>
            <a:br>
              <a:rPr lang="pl-PL" sz="2400" b="1" dirty="0">
                <a:solidFill>
                  <a:schemeClr val="bg1"/>
                </a:solidFill>
                <a:latin typeface="Tw Cen MT Condensed" panose="020B0606020104020203" pitchFamily="34" charset="-18"/>
              </a:rPr>
            </a:br>
            <a:r>
              <a:rPr lang="pl-PL" sz="2400" b="1" dirty="0">
                <a:solidFill>
                  <a:schemeClr val="bg1"/>
                </a:solidFill>
                <a:latin typeface="Tw Cen MT Condensed" panose="020B0606020104020203" pitchFamily="34" charset="-18"/>
              </a:rPr>
              <a:t>Kariery</a:t>
            </a:r>
            <a:endParaRPr lang="en-US" sz="2400" b="1" dirty="0">
              <a:solidFill>
                <a:schemeClr val="bg1"/>
              </a:solidFill>
              <a:latin typeface="Tw Cen MT Condensed" panose="020B0606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0712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BE917361-8ECB-4F96-A917-5C2CCCA541B6}"/>
              </a:ext>
            </a:extLst>
          </p:cNvPr>
          <p:cNvSpPr/>
          <p:nvPr/>
        </p:nvSpPr>
        <p:spPr>
          <a:xfrm>
            <a:off x="3317184" y="2678662"/>
            <a:ext cx="1574021" cy="193899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latin typeface="Tw Cen MT Condensed" panose="020B0606020104020203" pitchFamily="34" charset="-18"/>
              </a:rPr>
              <a:t>Jeden dzień </a:t>
            </a:r>
            <a:br>
              <a:rPr lang="pl-PL" sz="2400" dirty="0">
                <a:latin typeface="Tw Cen MT Condensed" panose="020B0606020104020203" pitchFamily="34" charset="-18"/>
              </a:rPr>
            </a:br>
            <a:r>
              <a:rPr lang="pl-PL" sz="2400" dirty="0">
                <a:latin typeface="Tw Cen MT Condensed" panose="020B0606020104020203" pitchFamily="34" charset="-18"/>
              </a:rPr>
              <a:t>z życia</a:t>
            </a:r>
            <a:r>
              <a:rPr lang="en-US" sz="2400" dirty="0">
                <a:latin typeface="Tw Cen MT Condensed" panose="020B0606020104020203" pitchFamily="34" charset="-18"/>
              </a:rPr>
              <a:t>?</a:t>
            </a:r>
            <a:endParaRPr lang="pl-PL" sz="2400" dirty="0">
              <a:latin typeface="Tw Cen MT Condensed" panose="020B0606020104020203" pitchFamily="34" charset="-18"/>
            </a:endParaRPr>
          </a:p>
          <a:p>
            <a:pPr algn="ctr"/>
            <a:r>
              <a:rPr lang="pl-PL" sz="2400" dirty="0">
                <a:latin typeface="Tw Cen MT Condensed" panose="020B0606020104020203" pitchFamily="34" charset="-18"/>
              </a:rPr>
              <a:t>Moje </a:t>
            </a:r>
            <a:br>
              <a:rPr lang="pl-PL" sz="2400" dirty="0">
                <a:latin typeface="Tw Cen MT Condensed" panose="020B0606020104020203" pitchFamily="34" charset="-18"/>
              </a:rPr>
            </a:br>
            <a:r>
              <a:rPr lang="pl-PL" sz="2400" dirty="0">
                <a:latin typeface="Tw Cen MT Condensed" panose="020B0606020104020203" pitchFamily="34" charset="-18"/>
              </a:rPr>
              <a:t>doświadczenia </a:t>
            </a:r>
            <a:br>
              <a:rPr lang="pl-PL" sz="2400" dirty="0">
                <a:latin typeface="Tw Cen MT Condensed" panose="020B0606020104020203" pitchFamily="34" charset="-18"/>
              </a:rPr>
            </a:br>
            <a:r>
              <a:rPr lang="pl-PL" sz="2400" dirty="0">
                <a:latin typeface="Tw Cen MT Condensed" panose="020B0606020104020203" pitchFamily="34" charset="-18"/>
              </a:rPr>
              <a:t>jako…</a:t>
            </a:r>
            <a:endParaRPr lang="en-US" sz="2400" dirty="0">
              <a:latin typeface="Tw Cen MT Condensed" panose="020B0606020104020203" pitchFamily="34" charset="-18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CBC8644-55CC-4C12-A51A-8D72EE09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6" y="125950"/>
            <a:ext cx="8646459" cy="132556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pl-PL" sz="4900" b="1" dirty="0">
                <a:latin typeface="Tw Cen MT Condensed" panose="020B0606020104020203" pitchFamily="34" charset="-18"/>
              </a:rPr>
              <a:t>Biblioteka podcastów</a:t>
            </a:r>
            <a:r>
              <a:rPr lang="pl-PL" sz="4900" b="1" spc="300" dirty="0">
                <a:latin typeface="Tw Cen MT Condensed" panose="020B0606020104020203" pitchFamily="34" charset="-18"/>
              </a:rPr>
              <a:t> </a:t>
            </a:r>
            <a:br>
              <a:rPr lang="pl-PL" sz="4900" b="1" spc="300" dirty="0">
                <a:latin typeface="Tw Cen MT Condensed" panose="020B0606020104020203" pitchFamily="34" charset="-18"/>
              </a:rPr>
            </a:br>
            <a:r>
              <a:rPr lang="pl-PL" sz="4900" b="1" spc="300" dirty="0">
                <a:latin typeface="Tw Cen MT Condensed" panose="020B0606020104020203" pitchFamily="34" charset="-18"/>
              </a:rPr>
              <a:t>wywiady z ekspertami</a:t>
            </a:r>
            <a:endParaRPr lang="en-US" b="1" spc="300" dirty="0">
              <a:latin typeface="Tw Cen MT" panose="020B0602020104020603" pitchFamily="34" charset="-18"/>
            </a:endParaRPr>
          </a:p>
        </p:txBody>
      </p:sp>
      <p:pic>
        <p:nvPicPr>
          <p:cNvPr id="6" name="Grafika 5" descr="Grupowa burza mózgów">
            <a:extLst>
              <a:ext uri="{FF2B5EF4-FFF2-40B4-BE49-F238E27FC236}">
                <a16:creationId xmlns:a16="http://schemas.microsoft.com/office/drawing/2014/main" id="{E8D0D738-FCA7-4A1C-AB7B-4DEF84D84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9486" y="2448951"/>
            <a:ext cx="1960098" cy="196009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45621DD-ABE1-4454-ACED-8084CC9418E4}"/>
              </a:ext>
            </a:extLst>
          </p:cNvPr>
          <p:cNvSpPr txBox="1"/>
          <p:nvPr/>
        </p:nvSpPr>
        <p:spPr>
          <a:xfrm>
            <a:off x="5759813" y="4236825"/>
            <a:ext cx="12394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latin typeface="Tw Cen MT Condensed" panose="020B0606020104020203" pitchFamily="34" charset="-18"/>
              </a:rPr>
              <a:t>Studenci</a:t>
            </a:r>
            <a:endParaRPr lang="en-US" sz="2800" b="1" dirty="0">
              <a:latin typeface="Tw Cen MT Condensed" panose="020B0606020104020203" pitchFamily="34" charset="-18"/>
            </a:endParaRP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11651F9B-700B-4C0E-87EA-94BDCD76AAED}"/>
              </a:ext>
            </a:extLst>
          </p:cNvPr>
          <p:cNvSpPr/>
          <p:nvPr/>
        </p:nvSpPr>
        <p:spPr>
          <a:xfrm>
            <a:off x="1952157" y="2448951"/>
            <a:ext cx="2953304" cy="2489125"/>
          </a:xfrm>
          <a:prstGeom prst="round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a 10" descr="Podcast">
            <a:extLst>
              <a:ext uri="{FF2B5EF4-FFF2-40B4-BE49-F238E27FC236}">
                <a16:creationId xmlns:a16="http://schemas.microsoft.com/office/drawing/2014/main" id="{B3BBD407-F727-4644-8BF1-C470D0082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85863" y="2652712"/>
            <a:ext cx="1217066" cy="1217066"/>
          </a:xfrm>
          <a:prstGeom prst="rect">
            <a:avLst/>
          </a:prstGeom>
        </p:spPr>
      </p:pic>
      <p:pic>
        <p:nvPicPr>
          <p:cNvPr id="12" name="Grafika 11" descr="Kamera wideo">
            <a:extLst>
              <a:ext uri="{FF2B5EF4-FFF2-40B4-BE49-F238E27FC236}">
                <a16:creationId xmlns:a16="http://schemas.microsoft.com/office/drawing/2014/main" id="{CFFF4524-D5B8-443E-8BA7-91BC7C6313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9470" y="3583638"/>
            <a:ext cx="1472650" cy="14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33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F53EDA9D-C470-C380-4888-0F6155F53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47" y="2708694"/>
            <a:ext cx="5677705" cy="378418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A8776FB-67C3-4510-A0C0-3E655BA0D313}"/>
              </a:ext>
            </a:extLst>
          </p:cNvPr>
          <p:cNvSpPr txBox="1"/>
          <p:nvPr/>
        </p:nvSpPr>
        <p:spPr>
          <a:xfrm>
            <a:off x="580905" y="899821"/>
            <a:ext cx="7572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latin typeface="Tw Cen MT Condensed" panose="020B0606020104020203" pitchFamily="34" charset="-18"/>
              </a:rPr>
              <a:t>Zmotywowani i zaangażowani studenci, świadomi swoich zainteresowań, </a:t>
            </a:r>
            <a:br>
              <a:rPr lang="pl-PL" sz="2400" dirty="0">
                <a:latin typeface="Tw Cen MT Condensed" panose="020B0606020104020203" pitchFamily="34" charset="-18"/>
              </a:rPr>
            </a:br>
            <a:r>
              <a:rPr lang="pl-PL" sz="2400" dirty="0">
                <a:latin typeface="Tw Cen MT Condensed" panose="020B0606020104020203" pitchFamily="34" charset="-18"/>
              </a:rPr>
              <a:t>to w przyszłości spełnieni zawodowo i osobiście pracownicy, stanowiący </a:t>
            </a:r>
            <a:br>
              <a:rPr lang="pl-PL" sz="2400" dirty="0">
                <a:latin typeface="Tw Cen MT Condensed" panose="020B0606020104020203" pitchFamily="34" charset="-18"/>
              </a:rPr>
            </a:br>
            <a:r>
              <a:rPr lang="pl-PL" sz="2400" dirty="0">
                <a:latin typeface="Tw Cen MT Condensed" panose="020B0606020104020203" pitchFamily="34" charset="-18"/>
              </a:rPr>
              <a:t>kluczowy zasób organizacji, które odnoszą sukcesy rynkowe w środowisku VUCA.</a:t>
            </a:r>
            <a:endParaRPr lang="en-US" sz="2400" b="1" dirty="0">
              <a:latin typeface="Tw Cen MT Condensed" panose="020B0606020104020203" pitchFamily="34" charset="-18"/>
            </a:endParaRPr>
          </a:p>
        </p:txBody>
      </p:sp>
      <p:pic>
        <p:nvPicPr>
          <p:cNvPr id="4" name="Grafika 3" descr="Cudzysłów otwierający">
            <a:extLst>
              <a:ext uri="{FF2B5EF4-FFF2-40B4-BE49-F238E27FC236}">
                <a16:creationId xmlns:a16="http://schemas.microsoft.com/office/drawing/2014/main" id="{B2372268-64B2-42E5-9B8D-B75AFDA39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663" y="637002"/>
            <a:ext cx="831273" cy="831273"/>
          </a:xfrm>
          <a:prstGeom prst="rect">
            <a:avLst/>
          </a:prstGeom>
        </p:spPr>
      </p:pic>
      <p:pic>
        <p:nvPicPr>
          <p:cNvPr id="8" name="Grafika 7" descr="Zamknięty cudzysłów">
            <a:extLst>
              <a:ext uri="{FF2B5EF4-FFF2-40B4-BE49-F238E27FC236}">
                <a16:creationId xmlns:a16="http://schemas.microsoft.com/office/drawing/2014/main" id="{059B1C92-8400-4BB0-A75F-76F8F741C7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91631" y="1545936"/>
            <a:ext cx="831273" cy="831273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C9B7A825-C9EE-46E7-862D-EE0E0D72ACC0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DB14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14" name="Picture 8" descr="WSIiZ w Rzeszowie - YouTube">
            <a:extLst>
              <a:ext uri="{FF2B5EF4-FFF2-40B4-BE49-F238E27FC236}">
                <a16:creationId xmlns:a16="http://schemas.microsoft.com/office/drawing/2014/main" id="{238D4814-3FCA-46FC-9407-9D1DC22D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56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F6A314BD-0E74-4853-ACE4-F4BA11340C2A}"/>
              </a:ext>
            </a:extLst>
          </p:cNvPr>
          <p:cNvSpPr txBox="1">
            <a:spLocks/>
          </p:cNvSpPr>
          <p:nvPr/>
        </p:nvSpPr>
        <p:spPr>
          <a:xfrm>
            <a:off x="271496" y="88578"/>
            <a:ext cx="8646459" cy="10955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900" b="1" dirty="0">
                <a:latin typeface="Tw Cen MT Condensed" panose="020B0606020104020203" pitchFamily="34" charset="-18"/>
              </a:rPr>
              <a:t>Poradniki kształtowania</a:t>
            </a:r>
            <a:r>
              <a:rPr lang="pl-PL" sz="4900" b="1" spc="300" dirty="0">
                <a:latin typeface="Tw Cen MT Condensed" panose="020B0606020104020203" pitchFamily="34" charset="-18"/>
              </a:rPr>
              <a:t> </a:t>
            </a:r>
            <a:br>
              <a:rPr lang="pl-PL" sz="4900" b="1" spc="300" dirty="0">
                <a:latin typeface="Tw Cen MT Condensed" panose="020B0606020104020203" pitchFamily="34" charset="-18"/>
              </a:rPr>
            </a:br>
            <a:r>
              <a:rPr lang="pl-PL" sz="4900" b="1" spc="300" dirty="0">
                <a:latin typeface="Tw Cen MT Condensed" panose="020B0606020104020203" pitchFamily="34" charset="-18"/>
              </a:rPr>
              <a:t>umiejętności XXI w. </a:t>
            </a:r>
            <a:r>
              <a:rPr lang="pl-PL" sz="4900" b="1" spc="300" dirty="0">
                <a:solidFill>
                  <a:srgbClr val="C00000"/>
                </a:solidFill>
                <a:latin typeface="Tw Cen MT Condensed" panose="020B0606020104020203" pitchFamily="34" charset="-18"/>
              </a:rPr>
              <a:t>„przy okazji”</a:t>
            </a:r>
            <a:endParaRPr lang="en-US" b="1" spc="300" dirty="0">
              <a:solidFill>
                <a:srgbClr val="C00000"/>
              </a:solidFill>
              <a:latin typeface="Tw Cen MT" panose="020B0602020104020603" pitchFamily="34" charset="-18"/>
            </a:endParaRPr>
          </a:p>
        </p:txBody>
      </p:sp>
      <p:pic>
        <p:nvPicPr>
          <p:cNvPr id="15" name="Grafika 14" descr="Profesor">
            <a:extLst>
              <a:ext uri="{FF2B5EF4-FFF2-40B4-BE49-F238E27FC236}">
                <a16:creationId xmlns:a16="http://schemas.microsoft.com/office/drawing/2014/main" id="{40770F36-2739-4A55-AAF5-35BFBA68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014" y="2545330"/>
            <a:ext cx="914400" cy="914400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B12B5B67-97B3-4FB5-9ACC-57F6EC00033B}"/>
              </a:ext>
            </a:extLst>
          </p:cNvPr>
          <p:cNvSpPr/>
          <p:nvPr/>
        </p:nvSpPr>
        <p:spPr>
          <a:xfrm>
            <a:off x="909407" y="3471179"/>
            <a:ext cx="111645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2000" dirty="0">
                <a:latin typeface="Tw Cen MT Condensed" panose="020B0606020104020203" pitchFamily="34" charset="-18"/>
              </a:rPr>
              <a:t>Nauczyciele </a:t>
            </a:r>
            <a:br>
              <a:rPr lang="pl-PL" sz="2000" dirty="0">
                <a:latin typeface="Tw Cen MT Condensed" panose="020B0606020104020203" pitchFamily="34" charset="-18"/>
              </a:rPr>
            </a:br>
            <a:r>
              <a:rPr lang="pl-PL" sz="2000" dirty="0">
                <a:latin typeface="Tw Cen MT Condensed" panose="020B0606020104020203" pitchFamily="34" charset="-18"/>
              </a:rPr>
              <a:t>akademiccy</a:t>
            </a:r>
            <a:endParaRPr lang="en-US" sz="2000" dirty="0"/>
          </a:p>
        </p:txBody>
      </p:sp>
      <p:pic>
        <p:nvPicPr>
          <p:cNvPr id="17" name="Grafika 16" descr="Grupowa burza mózgów">
            <a:extLst>
              <a:ext uri="{FF2B5EF4-FFF2-40B4-BE49-F238E27FC236}">
                <a16:creationId xmlns:a16="http://schemas.microsoft.com/office/drawing/2014/main" id="{D050FFB5-3031-4652-B3F6-1DC542D8C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15986" y="1971991"/>
            <a:ext cx="1960098" cy="1960098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16E3CE0-89E0-4732-BA55-98F09FFC4FBD}"/>
              </a:ext>
            </a:extLst>
          </p:cNvPr>
          <p:cNvSpPr txBox="1"/>
          <p:nvPr/>
        </p:nvSpPr>
        <p:spPr>
          <a:xfrm>
            <a:off x="6585693" y="3802775"/>
            <a:ext cx="12394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latin typeface="Tw Cen MT Condensed" panose="020B0606020104020203" pitchFamily="34" charset="-18"/>
              </a:rPr>
              <a:t>Studenci</a:t>
            </a:r>
            <a:endParaRPr lang="en-US" sz="2800" b="1" dirty="0">
              <a:latin typeface="Tw Cen MT Condensed" panose="020B0606020104020203" pitchFamily="34" charset="-18"/>
            </a:endParaRP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B7789CD3-A794-49E5-B2A7-333FCCF4A1F8}"/>
              </a:ext>
            </a:extLst>
          </p:cNvPr>
          <p:cNvSpPr/>
          <p:nvPr/>
        </p:nvSpPr>
        <p:spPr>
          <a:xfrm>
            <a:off x="2505200" y="1583021"/>
            <a:ext cx="3573497" cy="273803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CFD7A71F-DBCB-448F-8EED-49E208A08A5D}"/>
              </a:ext>
            </a:extLst>
          </p:cNvPr>
          <p:cNvSpPr/>
          <p:nvPr/>
        </p:nvSpPr>
        <p:spPr>
          <a:xfrm>
            <a:off x="2710012" y="2669840"/>
            <a:ext cx="116089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2000" dirty="0">
                <a:latin typeface="Tw Cen MT Condensed" panose="020B0606020104020203" pitchFamily="34" charset="-18"/>
              </a:rPr>
              <a:t>Kreatywność</a:t>
            </a:r>
            <a:endParaRPr lang="en-US" sz="2000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CAC57FE7-C315-49B4-945B-06C517C61A9D}"/>
              </a:ext>
            </a:extLst>
          </p:cNvPr>
          <p:cNvSpPr/>
          <p:nvPr/>
        </p:nvSpPr>
        <p:spPr>
          <a:xfrm>
            <a:off x="4852816" y="2621714"/>
            <a:ext cx="92570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2000" dirty="0">
                <a:latin typeface="Tw Cen MT Condensed" panose="020B0606020104020203" pitchFamily="34" charset="-18"/>
              </a:rPr>
              <a:t>Myślenie</a:t>
            </a:r>
            <a:br>
              <a:rPr lang="pl-PL" sz="2000" dirty="0">
                <a:latin typeface="Tw Cen MT Condensed" panose="020B0606020104020203" pitchFamily="34" charset="-18"/>
              </a:rPr>
            </a:br>
            <a:r>
              <a:rPr lang="pl-PL" sz="2000" dirty="0">
                <a:latin typeface="Tw Cen MT Condensed" panose="020B0606020104020203" pitchFamily="34" charset="-18"/>
              </a:rPr>
              <a:t>krytyczne</a:t>
            </a:r>
            <a:endParaRPr lang="en-US" sz="2000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1AA951B8-C819-4250-BFDD-CC0562682CB8}"/>
              </a:ext>
            </a:extLst>
          </p:cNvPr>
          <p:cNvSpPr/>
          <p:nvPr/>
        </p:nvSpPr>
        <p:spPr>
          <a:xfrm>
            <a:off x="3084728" y="3539043"/>
            <a:ext cx="239264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2000" dirty="0">
                <a:latin typeface="Tw Cen MT Condensed" panose="020B0606020104020203" pitchFamily="34" charset="-18"/>
              </a:rPr>
              <a:t>Komunikacja interpersonalna</a:t>
            </a:r>
            <a:endParaRPr lang="en-US" sz="2000" dirty="0">
              <a:latin typeface="Tw Cen MT Condensed" panose="020B0606020104020203" pitchFamily="34" charset="-18"/>
            </a:endParaRPr>
          </a:p>
          <a:p>
            <a:pPr algn="ctr"/>
            <a:r>
              <a:rPr lang="pl-PL" sz="2000" dirty="0">
                <a:latin typeface="Tw Cen MT Condensed" panose="020B0606020104020203" pitchFamily="34" charset="-18"/>
              </a:rPr>
              <a:t>Praca zespołowa</a:t>
            </a:r>
            <a:endParaRPr lang="en-US" sz="2000" dirty="0"/>
          </a:p>
        </p:txBody>
      </p:sp>
      <p:pic>
        <p:nvPicPr>
          <p:cNvPr id="23" name="Grafika 22" descr="Diagram decyzji">
            <a:extLst>
              <a:ext uri="{FF2B5EF4-FFF2-40B4-BE49-F238E27FC236}">
                <a16:creationId xmlns:a16="http://schemas.microsoft.com/office/drawing/2014/main" id="{6821AE46-EE75-4A5C-A27C-52FA6FF6FF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35785" y="1712159"/>
            <a:ext cx="914400" cy="914400"/>
          </a:xfrm>
          <a:prstGeom prst="rect">
            <a:avLst/>
          </a:prstGeom>
        </p:spPr>
      </p:pic>
      <p:pic>
        <p:nvPicPr>
          <p:cNvPr id="24" name="Grafika 23" descr="Zamknięta książka">
            <a:extLst>
              <a:ext uri="{FF2B5EF4-FFF2-40B4-BE49-F238E27FC236}">
                <a16:creationId xmlns:a16="http://schemas.microsoft.com/office/drawing/2014/main" id="{C155D06B-F78D-459E-8E2D-6ED66C67FF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5090" y="4430701"/>
            <a:ext cx="914400" cy="914400"/>
          </a:xfrm>
          <a:prstGeom prst="rect">
            <a:avLst/>
          </a:prstGeom>
        </p:spPr>
      </p:pic>
      <p:pic>
        <p:nvPicPr>
          <p:cNvPr id="25" name="Grafika 24" descr="Zamknięta książka">
            <a:extLst>
              <a:ext uri="{FF2B5EF4-FFF2-40B4-BE49-F238E27FC236}">
                <a16:creationId xmlns:a16="http://schemas.microsoft.com/office/drawing/2014/main" id="{ED02FAB5-38ED-4D60-B3AD-EEEE72D4D6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5599" y="4416707"/>
            <a:ext cx="914400" cy="914400"/>
          </a:xfrm>
          <a:prstGeom prst="rect">
            <a:avLst/>
          </a:prstGeom>
        </p:spPr>
      </p:pic>
      <p:pic>
        <p:nvPicPr>
          <p:cNvPr id="26" name="Grafika 25" descr="Zamknięta książka">
            <a:extLst>
              <a:ext uri="{FF2B5EF4-FFF2-40B4-BE49-F238E27FC236}">
                <a16:creationId xmlns:a16="http://schemas.microsoft.com/office/drawing/2014/main" id="{4583CA0D-7446-43F5-A2FD-3C10C64822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10341" y="4404099"/>
            <a:ext cx="914400" cy="914400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B963E4A1-6122-4DDF-A124-8A9BFA5A74FB}"/>
              </a:ext>
            </a:extLst>
          </p:cNvPr>
          <p:cNvSpPr/>
          <p:nvPr/>
        </p:nvSpPr>
        <p:spPr>
          <a:xfrm>
            <a:off x="2535014" y="5403045"/>
            <a:ext cx="119455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2000" dirty="0">
                <a:latin typeface="Tw Cen MT Condensed" panose="020B0606020104020203" pitchFamily="34" charset="-18"/>
              </a:rPr>
              <a:t>Rozwijanie</a:t>
            </a:r>
            <a:br>
              <a:rPr lang="pl-PL" sz="2000" dirty="0">
                <a:latin typeface="Tw Cen MT Condensed" panose="020B0606020104020203" pitchFamily="34" charset="-18"/>
              </a:rPr>
            </a:br>
            <a:r>
              <a:rPr lang="pl-PL" sz="2000" dirty="0">
                <a:latin typeface="Tw Cen MT Condensed" panose="020B0606020104020203" pitchFamily="34" charset="-18"/>
              </a:rPr>
              <a:t>kreatywności</a:t>
            </a:r>
            <a:endParaRPr lang="en-US" sz="2000" dirty="0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06D2FCB0-2DC7-459E-920F-D5F5617DA78B}"/>
              </a:ext>
            </a:extLst>
          </p:cNvPr>
          <p:cNvSpPr/>
          <p:nvPr/>
        </p:nvSpPr>
        <p:spPr>
          <a:xfrm>
            <a:off x="4855185" y="5403045"/>
            <a:ext cx="110337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2000" dirty="0">
                <a:latin typeface="Tw Cen MT Condensed" panose="020B0606020104020203" pitchFamily="34" charset="-18"/>
              </a:rPr>
              <a:t>Jak rozwijać</a:t>
            </a:r>
            <a:br>
              <a:rPr lang="pl-PL" sz="2000" dirty="0">
                <a:latin typeface="Tw Cen MT Condensed" panose="020B0606020104020203" pitchFamily="34" charset="-18"/>
              </a:rPr>
            </a:br>
            <a:r>
              <a:rPr lang="pl-PL" sz="2000" dirty="0">
                <a:latin typeface="Tw Cen MT Condensed" panose="020B0606020104020203" pitchFamily="34" charset="-18"/>
              </a:rPr>
              <a:t>…</a:t>
            </a:r>
            <a:endParaRPr lang="en-US" sz="2000" dirty="0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F96CA645-3AF9-4E38-BAC9-161E67F51E71}"/>
              </a:ext>
            </a:extLst>
          </p:cNvPr>
          <p:cNvSpPr/>
          <p:nvPr/>
        </p:nvSpPr>
        <p:spPr>
          <a:xfrm>
            <a:off x="3739462" y="5403045"/>
            <a:ext cx="1102930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2000" dirty="0">
                <a:latin typeface="Tw Cen MT Condensed" panose="020B0606020104020203" pitchFamily="34" charset="-18"/>
              </a:rPr>
              <a:t>Rozwijanie</a:t>
            </a:r>
            <a:br>
              <a:rPr lang="pl-PL" sz="2000" dirty="0">
                <a:latin typeface="Tw Cen MT Condensed" panose="020B0606020104020203" pitchFamily="34" charset="-18"/>
              </a:rPr>
            </a:br>
            <a:r>
              <a:rPr lang="pl-PL" sz="2000" dirty="0">
                <a:latin typeface="Tw Cen MT Condensed" panose="020B0606020104020203" pitchFamily="34" charset="-18"/>
              </a:rPr>
              <a:t>krytycznego</a:t>
            </a:r>
            <a:br>
              <a:rPr lang="pl-PL" sz="2000" dirty="0">
                <a:latin typeface="Tw Cen MT Condensed" panose="020B0606020104020203" pitchFamily="34" charset="-18"/>
              </a:rPr>
            </a:br>
            <a:r>
              <a:rPr lang="pl-PL" sz="2000" dirty="0">
                <a:latin typeface="Tw Cen MT Condensed" panose="020B0606020104020203" pitchFamily="34" charset="-18"/>
              </a:rPr>
              <a:t>myślenia</a:t>
            </a:r>
            <a:endParaRPr lang="en-US" sz="2000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6E57D627-D444-49E0-9A10-C71BF926A8CE}"/>
              </a:ext>
            </a:extLst>
          </p:cNvPr>
          <p:cNvSpPr/>
          <p:nvPr/>
        </p:nvSpPr>
        <p:spPr>
          <a:xfrm>
            <a:off x="6754188" y="5952770"/>
            <a:ext cx="124149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dirty="0">
                <a:latin typeface="Tw Cen MT Condensed" panose="020B0606020104020203" pitchFamily="34" charset="-18"/>
              </a:rPr>
              <a:t>Video scribing</a:t>
            </a:r>
            <a:endParaRPr lang="en-US" sz="2000" dirty="0"/>
          </a:p>
        </p:txBody>
      </p:sp>
      <p:pic>
        <p:nvPicPr>
          <p:cNvPr id="33" name="Grafika 32" descr="Żarówka i koło zębate z wypełnieniem pełnym">
            <a:extLst>
              <a:ext uri="{FF2B5EF4-FFF2-40B4-BE49-F238E27FC236}">
                <a16:creationId xmlns:a16="http://schemas.microsoft.com/office/drawing/2014/main" id="{14261418-A485-48C5-A7CD-95DC665DA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33260" y="1697496"/>
            <a:ext cx="914400" cy="914400"/>
          </a:xfrm>
          <a:prstGeom prst="rect">
            <a:avLst/>
          </a:prstGeom>
        </p:spPr>
      </p:pic>
      <p:pic>
        <p:nvPicPr>
          <p:cNvPr id="35" name="Grafika 34" descr="Sieć społecznościowa z wypełnieniem pełnym">
            <a:extLst>
              <a:ext uri="{FF2B5EF4-FFF2-40B4-BE49-F238E27FC236}">
                <a16:creationId xmlns:a16="http://schemas.microsoft.com/office/drawing/2014/main" id="{5E618DDD-2636-4057-816A-04DD12DC73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33724" y="2669840"/>
            <a:ext cx="914400" cy="914400"/>
          </a:xfrm>
          <a:prstGeom prst="rect">
            <a:avLst/>
          </a:prstGeom>
        </p:spPr>
      </p:pic>
      <p:pic>
        <p:nvPicPr>
          <p:cNvPr id="1026" name="Picture 2" descr="deck of cards Icon - Free PNG &amp; SVG 219513 - Noun Project">
            <a:extLst>
              <a:ext uri="{FF2B5EF4-FFF2-40B4-BE49-F238E27FC236}">
                <a16:creationId xmlns:a16="http://schemas.microsoft.com/office/drawing/2014/main" id="{D247EF95-7C6C-4547-0325-06E559C22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47" y="4858129"/>
            <a:ext cx="888696" cy="88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89A48CF-A426-1C26-7214-F08393FBB61E}"/>
              </a:ext>
            </a:extLst>
          </p:cNvPr>
          <p:cNvSpPr/>
          <p:nvPr/>
        </p:nvSpPr>
        <p:spPr>
          <a:xfrm>
            <a:off x="1648968" y="5756988"/>
            <a:ext cx="597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2000" dirty="0">
                <a:latin typeface="Tw Cen MT Condensed" panose="020B0606020104020203" pitchFamily="34" charset="-18"/>
              </a:rPr>
              <a:t>Karty</a:t>
            </a:r>
            <a:endParaRPr lang="en-US" sz="20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3CAAEFA-A6B5-F6A7-A496-8967DBC852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0985" y="4448510"/>
            <a:ext cx="2407901" cy="14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81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B02A45A-7235-F4C4-0C73-C69E80C8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4" y="121597"/>
            <a:ext cx="4394089" cy="62345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4A9DE47-24BE-975A-2701-6FF439EAE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636" y="107449"/>
            <a:ext cx="4394089" cy="6234545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0935B6F3-D718-100A-7258-99DCF43CE41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Tw Cen MT Condensed" panose="020B0606020104020203" pitchFamily="34" charset="-18"/>
              </a:rPr>
              <a:t>CARDS for 21st Century SMARTS </a:t>
            </a:r>
            <a:r>
              <a:rPr lang="pl-PL" sz="2400" dirty="0">
                <a:latin typeface="Tw Cen MT Condensed" panose="020B0606020104020203" pitchFamily="34" charset="-18"/>
                <a:sym typeface="Wingdings" panose="05000000000000000000" pitchFamily="2" charset="2"/>
              </a:rPr>
              <a:t></a:t>
            </a:r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9" name="Picture 8" descr="WSIiZ w Rzeszowie - YouTube">
            <a:extLst>
              <a:ext uri="{FF2B5EF4-FFF2-40B4-BE49-F238E27FC236}">
                <a16:creationId xmlns:a16="http://schemas.microsoft.com/office/drawing/2014/main" id="{269356D3-6134-59A0-9AA8-07CFCFD5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9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0935B6F3-D718-100A-7258-99DCF43CE41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err="1">
                <a:latin typeface="Tw Cen MT Condensed" panose="020B0606020104020203" pitchFamily="34" charset="-18"/>
              </a:rPr>
              <a:t>Videoscribing</a:t>
            </a:r>
            <a:endParaRPr lang="en-US" b="1" dirty="0">
              <a:latin typeface="Tw Cen MT Condensed" panose="020B0606020104020203" pitchFamily="34" charset="-18"/>
            </a:endParaRPr>
          </a:p>
        </p:txBody>
      </p:sp>
      <p:pic>
        <p:nvPicPr>
          <p:cNvPr id="9" name="Picture 8" descr="WSIiZ w Rzeszowie - YouTube">
            <a:extLst>
              <a:ext uri="{FF2B5EF4-FFF2-40B4-BE49-F238E27FC236}">
                <a16:creationId xmlns:a16="http://schemas.microsoft.com/office/drawing/2014/main" id="{269356D3-6134-59A0-9AA8-07CFCFD5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SIIZ_Kompetencje_Communication_2022.01.30_FINAL_MP4">
            <a:hlinkClick r:id="" action="ppaction://media"/>
            <a:extLst>
              <a:ext uri="{FF2B5EF4-FFF2-40B4-BE49-F238E27FC236}">
                <a16:creationId xmlns:a16="http://schemas.microsoft.com/office/drawing/2014/main" id="{05F10407-78D5-2EF8-D7AD-8D59B0252C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FCF54C-52ED-40EC-842D-798612C83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7" y="1414292"/>
            <a:ext cx="7557025" cy="4989852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EBBCC773-E57E-4E41-B8BE-76780065A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49793"/>
            <a:ext cx="7886700" cy="905377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Tw Cen MT Condensed" panose="020B0606020104020203" pitchFamily="34" charset="-18"/>
              </a:rPr>
              <a:t>BE(A)ST </a:t>
            </a:r>
            <a:r>
              <a:rPr lang="pl-PL" b="1" dirty="0">
                <a:latin typeface="Tw Cen MT Condensed" panose="020B0606020104020203" pitchFamily="34" charset="-18"/>
              </a:rPr>
              <a:t>dla Kadry Zarządczej Uczelni</a:t>
            </a:r>
            <a:endParaRPr lang="en-US" b="1" dirty="0">
              <a:latin typeface="Tw Cen MT Condensed" panose="020B0606020104020203" pitchFamily="34" charset="-18"/>
            </a:endParaRPr>
          </a:p>
        </p:txBody>
      </p:sp>
      <p:pic>
        <p:nvPicPr>
          <p:cNvPr id="2" name="Grafika 1" descr="Czapka ukończenia szkoły">
            <a:extLst>
              <a:ext uri="{FF2B5EF4-FFF2-40B4-BE49-F238E27FC236}">
                <a16:creationId xmlns:a16="http://schemas.microsoft.com/office/drawing/2014/main" id="{DA0FD1ED-BBC9-2CB3-A0C5-5B4A673C6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25003" y="427103"/>
            <a:ext cx="291356" cy="26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AD36CD99-76F3-4DC6-B39A-21A55D29C402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7" name="Picture 8" descr="WSIiZ w Rzeszowie - YouTube">
            <a:extLst>
              <a:ext uri="{FF2B5EF4-FFF2-40B4-BE49-F238E27FC236}">
                <a16:creationId xmlns:a16="http://schemas.microsoft.com/office/drawing/2014/main" id="{26705FCC-711C-408A-89AC-CDCACEED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B1AC7F01-1E5F-4A39-9C9C-8D9B26AE9C64}"/>
              </a:ext>
            </a:extLst>
          </p:cNvPr>
          <p:cNvGrpSpPr/>
          <p:nvPr/>
        </p:nvGrpSpPr>
        <p:grpSpPr>
          <a:xfrm>
            <a:off x="64702" y="101916"/>
            <a:ext cx="4494848" cy="6349365"/>
            <a:chOff x="64702" y="101916"/>
            <a:chExt cx="4494848" cy="6349365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7B25380-839B-4065-9541-2A9509CD6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02" y="101916"/>
              <a:ext cx="4494848" cy="63493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5C67D9A6-BE48-454E-AD76-A15BA12EC48B}"/>
                </a:ext>
              </a:extLst>
            </p:cNvPr>
            <p:cNvSpPr/>
            <p:nvPr/>
          </p:nvSpPr>
          <p:spPr>
            <a:xfrm>
              <a:off x="1517650" y="285750"/>
              <a:ext cx="1587500" cy="520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73E415BB-22E3-4387-8C9C-A03585EDDD86}"/>
              </a:ext>
            </a:extLst>
          </p:cNvPr>
          <p:cNvGrpSpPr/>
          <p:nvPr/>
        </p:nvGrpSpPr>
        <p:grpSpPr>
          <a:xfrm>
            <a:off x="4571386" y="101916"/>
            <a:ext cx="4494848" cy="6349365"/>
            <a:chOff x="4571386" y="101916"/>
            <a:chExt cx="4494848" cy="6349365"/>
          </a:xfrm>
        </p:grpSpPr>
        <p:pic>
          <p:nvPicPr>
            <p:cNvPr id="2" name="Obraz 1">
              <a:extLst>
                <a:ext uri="{FF2B5EF4-FFF2-40B4-BE49-F238E27FC236}">
                  <a16:creationId xmlns:a16="http://schemas.microsoft.com/office/drawing/2014/main" id="{D143317F-504D-4F67-885E-4A5AE8F95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1386" y="101916"/>
              <a:ext cx="4494848" cy="63493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8F3E4225-EDBF-4004-AA32-2207B7437FC7}"/>
                </a:ext>
              </a:extLst>
            </p:cNvPr>
            <p:cNvSpPr/>
            <p:nvPr/>
          </p:nvSpPr>
          <p:spPr>
            <a:xfrm>
              <a:off x="6025060" y="5960719"/>
              <a:ext cx="1587500" cy="3912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83107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6380159-93D0-419B-9A21-0A1832A5B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022"/>
            <a:ext cx="9144000" cy="63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7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wzór, ścieg&#10;&#10;Opis wygenerowany automatycznie">
            <a:extLst>
              <a:ext uri="{FF2B5EF4-FFF2-40B4-BE49-F238E27FC236}">
                <a16:creationId xmlns:a16="http://schemas.microsoft.com/office/drawing/2014/main" id="{E0695219-388E-78B8-74D8-7E9D76D18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7" y="2052158"/>
            <a:ext cx="3809524" cy="3809524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8040DCC3-02E6-3BBF-6669-87D53C45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15590"/>
            <a:ext cx="7886700" cy="905377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latin typeface="Tw Cen MT Condensed" panose="020B0606020104020203" pitchFamily="34" charset="-18"/>
              </a:rPr>
              <a:t>Pobierz monografię w wersji elektronicznej </a:t>
            </a:r>
            <a:r>
              <a:rPr lang="pl-PL" b="1" dirty="0">
                <a:latin typeface="Tw Cen MT Condensed" panose="020B0606020104020203" pitchFamily="34" charset="-18"/>
                <a:sym typeface="Wingdings" panose="05000000000000000000" pitchFamily="2" charset="2"/>
              </a:rPr>
              <a:t></a:t>
            </a:r>
            <a:endParaRPr lang="en-US" b="1" dirty="0">
              <a:latin typeface="Tw Cen MT Condensed" panose="020B0606020104020203" pitchFamily="34" charset="-18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CA194B1-61F6-823C-8A28-A6D52AD8F3B0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 Condensed" panose="020B0606020104020203" pitchFamily="34" charset="-18"/>
            </a:endParaRPr>
          </a:p>
        </p:txBody>
      </p:sp>
      <p:pic>
        <p:nvPicPr>
          <p:cNvPr id="3" name="Picture 8" descr="WSIiZ w Rzeszowie - YouTube">
            <a:extLst>
              <a:ext uri="{FF2B5EF4-FFF2-40B4-BE49-F238E27FC236}">
                <a16:creationId xmlns:a16="http://schemas.microsoft.com/office/drawing/2014/main" id="{D9BA90DB-9E3C-69BB-C885-FAF774510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3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A06AED-D0B4-E095-4F1E-AE16970A4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3" y="3110479"/>
            <a:ext cx="1111611" cy="111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E5A7038-F7B7-6C93-26FD-45CB3E93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32" y="1506195"/>
            <a:ext cx="2397125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26577F9-6C2D-FAF2-B8A2-CF4DAF887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482" y="1506195"/>
            <a:ext cx="249396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B6A7E2CA-2674-FF47-2964-A3790B75E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72" y="421164"/>
            <a:ext cx="3984495" cy="108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2400" b="1" dirty="0">
                <a:solidFill>
                  <a:srgbClr val="000000"/>
                </a:solidFill>
                <a:latin typeface="Tw Cen MT" panose="020B0602020104020603" pitchFamily="34" charset="-18"/>
              </a:rPr>
              <a:t>d</a:t>
            </a: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w Cen MT" panose="020B0602020104020603" pitchFamily="34" charset="-18"/>
              </a:rPr>
              <a:t>r Joanna </a:t>
            </a:r>
            <a:r>
              <a:rPr kumimoji="0" lang="pl-PL" altLang="pl-PL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w Cen MT" panose="020B0602020104020603" pitchFamily="34" charset="-18"/>
              </a:rPr>
              <a:t>Świętoniowska</a:t>
            </a: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w Cen MT" panose="020B0602020104020603" pitchFamily="34" charset="-1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anose="020B0602020104020603" pitchFamily="34" charset="-18"/>
              </a:rPr>
              <a:t>Wyższa Szkoła Informatyki</a:t>
            </a:r>
            <a:b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anose="020B0602020104020603" pitchFamily="34" charset="-18"/>
              </a:rPr>
            </a:br>
            <a: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anose="020B0602020104020603" pitchFamily="34" charset="-18"/>
              </a:rPr>
              <a:t>i Zarządzania w Rzeszowie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F62659F-2232-1BF8-E1A1-73BFC7FF9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410" y="349666"/>
            <a:ext cx="3984494" cy="108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2400" b="1" dirty="0">
                <a:solidFill>
                  <a:srgbClr val="000000"/>
                </a:solidFill>
                <a:latin typeface="Tw Cen MT" panose="020B0602020104020603" pitchFamily="34" charset="-18"/>
              </a:rPr>
              <a:t>d</a:t>
            </a: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w Cen MT" panose="020B0602020104020603" pitchFamily="34" charset="-18"/>
              </a:rPr>
              <a:t>r Joanna Wójcik</a:t>
            </a:r>
            <a:b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w Cen MT" panose="020B0602020104020603" pitchFamily="34" charset="-18"/>
              </a:rPr>
            </a:br>
            <a: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anose="020B0602020104020603" pitchFamily="34" charset="-18"/>
              </a:rPr>
              <a:t>Wyższa Szkoła Informatyki</a:t>
            </a:r>
            <a:b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anose="020B0602020104020603" pitchFamily="34" charset="-18"/>
              </a:rPr>
            </a:br>
            <a: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anose="020B0602020104020603" pitchFamily="34" charset="-18"/>
              </a:rPr>
              <a:t>i Zarządzania w Rzeszowie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A96EA76C-1D12-A2AB-952D-5ECEB0F57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519" y="4216081"/>
            <a:ext cx="2474057" cy="61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w Cen MT" panose="020B0602020104020603" pitchFamily="34" charset="-18"/>
              </a:rPr>
              <a:t>dr inż. Jacek Jakieła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w Cen MT" panose="020B0602020104020603" pitchFamily="34" charset="-18"/>
              </a:rPr>
              <a:t>Politechnika Rzeszowska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681BFDC-C8A0-EEB0-88D5-76D2C42B9DE8}"/>
              </a:ext>
            </a:extLst>
          </p:cNvPr>
          <p:cNvSpPr/>
          <p:nvPr/>
        </p:nvSpPr>
        <p:spPr>
          <a:xfrm>
            <a:off x="1" y="5748875"/>
            <a:ext cx="9144000" cy="1118857"/>
          </a:xfrm>
          <a:prstGeom prst="rect">
            <a:avLst/>
          </a:prstGeom>
          <a:solidFill>
            <a:srgbClr val="C2213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Tw Cen MT Condensed" panose="020B0606020104020203" pitchFamily="34" charset="-18"/>
              </a:rPr>
              <a:t>              Centrum Zaawansowanych Technologii Dydaktycznych</a:t>
            </a:r>
            <a:endParaRPr lang="pl-PL" b="1" dirty="0">
              <a:latin typeface="Tw Cen MT Condensed" panose="020B0606020104020203" pitchFamily="34" charset="-18"/>
            </a:endParaRPr>
          </a:p>
        </p:txBody>
      </p:sp>
      <p:pic>
        <p:nvPicPr>
          <p:cNvPr id="9" name="Picture 8" descr="WSIiZ w Rzeszowie - YouTube">
            <a:extLst>
              <a:ext uri="{FF2B5EF4-FFF2-40B4-BE49-F238E27FC236}">
                <a16:creationId xmlns:a16="http://schemas.microsoft.com/office/drawing/2014/main" id="{1FE8CAD7-81CA-B3BA-44D5-B25028CC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89" y="5942373"/>
            <a:ext cx="731861" cy="73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F1BDBBB-0A0B-46EB-A0BE-873386CA8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" y="5755225"/>
            <a:ext cx="2187516" cy="108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9D160F7-1594-49BA-9FFF-B241ADDA9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312" y="2148947"/>
            <a:ext cx="2680303" cy="1303929"/>
          </a:xfrm>
          <a:prstGeom prst="rect">
            <a:avLst/>
          </a:prstGeom>
        </p:spPr>
      </p:pic>
      <p:pic>
        <p:nvPicPr>
          <p:cNvPr id="14" name="Picture 4" descr="Alma Mater Studiorum Università di Bologna | TICKET">
            <a:extLst>
              <a:ext uri="{FF2B5EF4-FFF2-40B4-BE49-F238E27FC236}">
                <a16:creationId xmlns:a16="http://schemas.microsoft.com/office/drawing/2014/main" id="{5247CE78-F46C-43C2-B5BB-9D15F7E1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90" y="3422260"/>
            <a:ext cx="2521605" cy="79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549FB7F-0CF6-469D-87BF-BCCC342E9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1" y="2225167"/>
            <a:ext cx="3598399" cy="1151488"/>
          </a:xfrm>
          <a:prstGeom prst="rect">
            <a:avLst/>
          </a:prstGeom>
        </p:spPr>
      </p:pic>
      <p:pic>
        <p:nvPicPr>
          <p:cNvPr id="16" name="Picture 2" descr="UNIMORE e il Comune di Reggio Emilia insieme per il nuovo polo  universitario dedicato al digitale - Smart Nation">
            <a:extLst>
              <a:ext uri="{FF2B5EF4-FFF2-40B4-BE49-F238E27FC236}">
                <a16:creationId xmlns:a16="http://schemas.microsoft.com/office/drawing/2014/main" id="{37A0BDAC-14F8-47DC-8FE3-8DF2D7B47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1" t="25165" r="15962" b="28421"/>
          <a:stretch/>
        </p:blipFill>
        <p:spPr bwMode="auto">
          <a:xfrm>
            <a:off x="416256" y="3452876"/>
            <a:ext cx="2305175" cy="77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University of Côte d'Azur | University Info | 0 Bachelors in English -  BachelorsPortal.com">
            <a:extLst>
              <a:ext uri="{FF2B5EF4-FFF2-40B4-BE49-F238E27FC236}">
                <a16:creationId xmlns:a16="http://schemas.microsoft.com/office/drawing/2014/main" id="{D78A8C67-0689-47C9-93CB-C6DA19A1D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852" y="3517880"/>
            <a:ext cx="2547320" cy="64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97DAF32-9270-46DF-B276-110E48C2A5EC}"/>
              </a:ext>
            </a:extLst>
          </p:cNvPr>
          <p:cNvSpPr txBox="1"/>
          <p:nvPr/>
        </p:nvSpPr>
        <p:spPr>
          <a:xfrm>
            <a:off x="2721431" y="1287456"/>
            <a:ext cx="2477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latin typeface="Tw Cen MT" panose="020B0602020104020603" pitchFamily="34" charset="-18"/>
              </a:rPr>
              <a:t>Efekt synergii </a:t>
            </a:r>
          </a:p>
        </p:txBody>
      </p:sp>
      <p:pic>
        <p:nvPicPr>
          <p:cNvPr id="19" name="Grafika 18" descr="Fajerwerki z wypełnieniem pełnym">
            <a:extLst>
              <a:ext uri="{FF2B5EF4-FFF2-40B4-BE49-F238E27FC236}">
                <a16:creationId xmlns:a16="http://schemas.microsoft.com/office/drawing/2014/main" id="{63CEB967-6699-4EED-ACE5-FE668FCFA5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80255" y="910456"/>
            <a:ext cx="1338773" cy="1338773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EA44354-444D-5B25-B57A-A3C297FC06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412" y="4691367"/>
            <a:ext cx="3264085" cy="780049"/>
          </a:xfrm>
          <a:prstGeom prst="rect">
            <a:avLst/>
          </a:prstGeom>
        </p:spPr>
      </p:pic>
      <p:pic>
        <p:nvPicPr>
          <p:cNvPr id="3" name="Picture 12" descr="☑️Universitat Ramon Llull Fundacio — Academic Institution from Spain,  experience with EC, La Caixa Foundation — Education sector — DevelopmentAid">
            <a:extLst>
              <a:ext uri="{FF2B5EF4-FFF2-40B4-BE49-F238E27FC236}">
                <a16:creationId xmlns:a16="http://schemas.microsoft.com/office/drawing/2014/main" id="{C48C022C-8122-6377-E0F6-A2C682794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47" b="22977"/>
          <a:stretch/>
        </p:blipFill>
        <p:spPr bwMode="auto">
          <a:xfrm>
            <a:off x="6087619" y="4691367"/>
            <a:ext cx="2074898" cy="7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☑️Militos Symvouleutiki A.E. — Consulting Organization from Greece,  experience with Horizon 2020 — Environment &amp; NRM sector — DevelopmentAid">
            <a:extLst>
              <a:ext uri="{FF2B5EF4-FFF2-40B4-BE49-F238E27FC236}">
                <a16:creationId xmlns:a16="http://schemas.microsoft.com/office/drawing/2014/main" id="{BD56D0A7-037F-D5C3-6328-5E4973966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9" b="38453"/>
          <a:stretch/>
        </p:blipFill>
        <p:spPr bwMode="auto">
          <a:xfrm>
            <a:off x="3627958" y="2554535"/>
            <a:ext cx="1955132" cy="45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DD2968B-CFBA-F227-33D8-5C5190CCA7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0103" y="4594131"/>
            <a:ext cx="1691484" cy="81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BEF672A0-9F65-4490-B8BD-812769566391}"/>
              </a:ext>
            </a:extLst>
          </p:cNvPr>
          <p:cNvSpPr txBox="1">
            <a:spLocks/>
          </p:cNvSpPr>
          <p:nvPr/>
        </p:nvSpPr>
        <p:spPr>
          <a:xfrm>
            <a:off x="552450" y="482621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latin typeface="Tw Cen MT Condensed" panose="020B0606020104020203" pitchFamily="34" charset="-18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22CD38B-8764-4269-9C26-F8DC7F722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580" y="1817133"/>
            <a:ext cx="5982440" cy="4684105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647C753-202E-42FA-B6B2-330D6AC9F4E1}"/>
              </a:ext>
            </a:extLst>
          </p:cNvPr>
          <p:cNvSpPr txBox="1"/>
          <p:nvPr/>
        </p:nvSpPr>
        <p:spPr>
          <a:xfrm>
            <a:off x="1320946" y="1123364"/>
            <a:ext cx="6502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spc="600" dirty="0">
                <a:solidFill>
                  <a:srgbClr val="C00000"/>
                </a:solidFill>
                <a:latin typeface="Tw Cen MT Condensed" panose="020B0606020104020203" pitchFamily="34" charset="-18"/>
              </a:rPr>
              <a:t>…ale…to jeszcze nie koniec…</a:t>
            </a:r>
            <a:endParaRPr lang="pl-PL" sz="2800" spc="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002C4AD-7AE0-7705-94BE-A57306CC9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10" y="15683"/>
            <a:ext cx="4412562" cy="32352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E00FCC8C-F5C1-E3F3-0F31-930A65B3B947}"/>
                  </a:ext>
                </a:extLst>
              </p14:cNvPr>
              <p14:cNvContentPartPr/>
              <p14:nvPr/>
            </p14:nvContentPartPr>
            <p14:xfrm>
              <a:off x="8852924" y="851885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E00FCC8C-F5C1-E3F3-0F31-930A65B3B9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44284" y="8428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pole tekstowe 8">
            <a:extLst>
              <a:ext uri="{FF2B5EF4-FFF2-40B4-BE49-F238E27FC236}">
                <a16:creationId xmlns:a16="http://schemas.microsoft.com/office/drawing/2014/main" id="{00A757C9-E37B-B567-4783-DC72566597B6}"/>
              </a:ext>
            </a:extLst>
          </p:cNvPr>
          <p:cNvSpPr txBox="1"/>
          <p:nvPr/>
        </p:nvSpPr>
        <p:spPr>
          <a:xfrm>
            <a:off x="2686673" y="6120774"/>
            <a:ext cx="4088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i="1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„</a:t>
            </a:r>
            <a:r>
              <a:rPr lang="pl-PL" sz="1200" b="1" i="1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Cengage</a:t>
            </a:r>
            <a:r>
              <a:rPr lang="pl-PL" sz="1200" b="1" i="1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pl-PL" sz="1200" b="1" i="1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Group's</a:t>
            </a:r>
            <a:r>
              <a:rPr lang="pl-PL" sz="1200" b="1" i="1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2022 </a:t>
            </a:r>
            <a:r>
              <a:rPr lang="pl-PL" sz="1200" b="1" i="1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Graduate</a:t>
            </a:r>
            <a:r>
              <a:rPr lang="pl-PL" sz="1200" b="1" i="1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pl-PL" sz="1200" b="1" i="1" dirty="0" err="1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Employability</a:t>
            </a:r>
            <a:r>
              <a:rPr lang="pl-PL" sz="1200" b="1" i="1" dirty="0">
                <a:solidFill>
                  <a:srgbClr val="242424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Report”</a:t>
            </a:r>
            <a:endParaRPr lang="pl-PL" sz="1200" b="1" i="1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575F2CB-96FE-04D6-3AE5-9B7CD8C0F8B1}"/>
              </a:ext>
            </a:extLst>
          </p:cNvPr>
          <p:cNvSpPr txBox="1"/>
          <p:nvPr/>
        </p:nvSpPr>
        <p:spPr>
          <a:xfrm>
            <a:off x="155798" y="1066591"/>
            <a:ext cx="45749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[…] </a:t>
            </a:r>
            <a:r>
              <a:rPr lang="pl-PL" sz="1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tylko</a:t>
            </a:r>
            <a:r>
              <a:rPr lang="pl-PL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>
                <a:solidFill>
                  <a:srgbClr val="C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41%</a:t>
            </a:r>
            <a:r>
              <a:rPr lang="pl-PL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absolwentów szkół wyższych uważa, że ich wykształcenie jest dobrym wskaźnikiem posiadanych przez nich umiejętności […]</a:t>
            </a:r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4F5AADC-A001-D76D-13D5-40C85C8DDA35}"/>
              </a:ext>
            </a:extLst>
          </p:cNvPr>
          <p:cNvSpPr txBox="1"/>
          <p:nvPr/>
        </p:nvSpPr>
        <p:spPr>
          <a:xfrm>
            <a:off x="1585654" y="2775306"/>
            <a:ext cx="49054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[…] absolwenci mają wątpliwości, czy są wystarczająco przygotowani do pracy </a:t>
            </a:r>
            <a:br>
              <a:rPr lang="pl-PL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pl-PL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a umiejętności, które posiadają, są dopasowane do ich celów zawodowych […]</a:t>
            </a:r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83E9270-2681-D565-7F89-3D6A85F32957}"/>
              </a:ext>
            </a:extLst>
          </p:cNvPr>
          <p:cNvSpPr txBox="1"/>
          <p:nvPr/>
        </p:nvSpPr>
        <p:spPr>
          <a:xfrm>
            <a:off x="4278012" y="3992108"/>
            <a:ext cx="45749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[…] ponad </a:t>
            </a:r>
            <a:r>
              <a:rPr lang="pl-PL" sz="3600" b="1" dirty="0">
                <a:solidFill>
                  <a:srgbClr val="C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40%</a:t>
            </a:r>
            <a:r>
              <a:rPr lang="pl-PL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absolwentów stwierdziło natomiast, że gdyby ponownie mieli wybrać kierunek studiów, skupiliby się na uzyskaniu kwalifikacji w bardziej "pożądanej rynkowo dziedzinie" […]</a:t>
            </a:r>
            <a:endParaRPr lang="pl-PL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A44E3DD-DA57-745E-10DD-8DDA09094036}"/>
              </a:ext>
            </a:extLst>
          </p:cNvPr>
          <p:cNvSpPr txBox="1"/>
          <p:nvPr/>
        </p:nvSpPr>
        <p:spPr>
          <a:xfrm>
            <a:off x="675744" y="109980"/>
            <a:ext cx="36022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latin typeface="Tw Cen MT" panose="020B0602020104020603" pitchFamily="34" charset="-18"/>
              </a:rPr>
              <a:t>Motywacje…?</a:t>
            </a:r>
          </a:p>
        </p:txBody>
      </p:sp>
    </p:spTree>
    <p:extLst>
      <p:ext uri="{BB962C8B-B14F-4D97-AF65-F5344CB8AC3E}">
        <p14:creationId xmlns:p14="http://schemas.microsoft.com/office/powerpoint/2010/main" val="6919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DB14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BEF672A0-9F65-4490-B8BD-812769566391}"/>
              </a:ext>
            </a:extLst>
          </p:cNvPr>
          <p:cNvSpPr txBox="1">
            <a:spLocks/>
          </p:cNvSpPr>
          <p:nvPr/>
        </p:nvSpPr>
        <p:spPr>
          <a:xfrm>
            <a:off x="552450" y="482621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latin typeface="Tw Cen MT Condensed" panose="020B0606020104020203" pitchFamily="34" charset="-18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08F10F7-7500-3680-2EC5-4EBE10AA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6889"/>
            <a:ext cx="7886700" cy="823070"/>
          </a:xfrm>
        </p:spPr>
        <p:txBody>
          <a:bodyPr/>
          <a:lstStyle/>
          <a:p>
            <a:pPr algn="ctr"/>
            <a:r>
              <a:rPr lang="pl-PL" dirty="0">
                <a:latin typeface="Tw Cen MT" panose="020B0602020104020603" pitchFamily="34" charset="-18"/>
              </a:rPr>
              <a:t>Projekty CZTD…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98C6A94-EAE0-2E99-AF5A-69A25FD3F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38558"/>
            <a:ext cx="7886700" cy="4351338"/>
          </a:xfrm>
        </p:spPr>
        <p:txBody>
          <a:bodyPr/>
          <a:lstStyle/>
          <a:p>
            <a:r>
              <a:rPr lang="pl-PL" b="1" dirty="0" err="1">
                <a:latin typeface="Tw Cen MT" panose="020B0602020104020603" pitchFamily="34" charset="-18"/>
              </a:rPr>
              <a:t>Teach</a:t>
            </a:r>
            <a:r>
              <a:rPr lang="pl-PL" b="1" dirty="0">
                <a:latin typeface="Tw Cen MT" panose="020B0602020104020603" pitchFamily="34" charset="-18"/>
              </a:rPr>
              <a:t>-BE(A)</a:t>
            </a:r>
            <a:r>
              <a:rPr lang="pl-PL" b="1" dirty="0" err="1">
                <a:latin typeface="Tw Cen MT" panose="020B0602020104020603" pitchFamily="34" charset="-18"/>
              </a:rPr>
              <a:t>STs</a:t>
            </a:r>
            <a:r>
              <a:rPr lang="pl-PL" b="1" dirty="0">
                <a:latin typeface="Tw Cen MT" panose="020B0602020104020603" pitchFamily="34" charset="-18"/>
              </a:rPr>
              <a:t> </a:t>
            </a:r>
            <a:r>
              <a:rPr lang="pl-PL" dirty="0">
                <a:latin typeface="Tw Cen MT" panose="020B0602020104020603" pitchFamily="34" charset="-18"/>
              </a:rPr>
              <a:t>– </a:t>
            </a:r>
            <a:r>
              <a:rPr lang="pl-PL" dirty="0" err="1">
                <a:latin typeface="Tw Cen MT" panose="020B0602020104020603" pitchFamily="34" charset="-18"/>
              </a:rPr>
              <a:t>Teaching</a:t>
            </a:r>
            <a:r>
              <a:rPr lang="pl-PL" dirty="0">
                <a:latin typeface="Tw Cen MT" panose="020B0602020104020603" pitchFamily="34" charset="-18"/>
              </a:rPr>
              <a:t> to BE </a:t>
            </a:r>
            <a:r>
              <a:rPr lang="pl-PL" dirty="0" err="1">
                <a:latin typeface="Tw Cen MT" panose="020B0602020104020603" pitchFamily="34" charset="-18"/>
              </a:rPr>
              <a:t>Aware</a:t>
            </a:r>
            <a:r>
              <a:rPr lang="pl-PL" dirty="0">
                <a:latin typeface="Tw Cen MT" panose="020B0602020104020603" pitchFamily="34" charset="-18"/>
              </a:rPr>
              <a:t> </a:t>
            </a:r>
            <a:r>
              <a:rPr lang="pl-PL" dirty="0" err="1">
                <a:latin typeface="Tw Cen MT" panose="020B0602020104020603" pitchFamily="34" charset="-18"/>
              </a:rPr>
              <a:t>Students</a:t>
            </a:r>
            <a:endParaRPr lang="pl-PL" dirty="0">
              <a:latin typeface="Tw Cen MT" panose="020B0602020104020603" pitchFamily="34" charset="-18"/>
            </a:endParaRPr>
          </a:p>
          <a:p>
            <a:r>
              <a:rPr lang="en-US" b="1" dirty="0">
                <a:latin typeface="Tw Cen MT" panose="020B0602020104020603" pitchFamily="34" charset="-18"/>
              </a:rPr>
              <a:t>Formation of Critical Thinking and Media Literacy as Protection against Media Manipulation, Misinformation and Fake News</a:t>
            </a:r>
            <a:br>
              <a:rPr lang="pl-PL" dirty="0">
                <a:latin typeface="Tw Cen MT" panose="020B0602020104020603" pitchFamily="34" charset="-18"/>
              </a:rPr>
            </a:br>
            <a:r>
              <a:rPr lang="en-US" dirty="0">
                <a:latin typeface="Tw Cen MT" panose="020B0602020104020603" pitchFamily="34" charset="-18"/>
              </a:rPr>
              <a:t>2022-1-BG01-KA220-HED-000086047</a:t>
            </a:r>
            <a:endParaRPr lang="pl-PL" dirty="0">
              <a:latin typeface="Tw Cen MT" panose="020B0602020104020603" pitchFamily="34" charset="-18"/>
            </a:endParaRPr>
          </a:p>
          <a:p>
            <a:r>
              <a:rPr lang="pl-PL" b="1" dirty="0">
                <a:latin typeface="Tw Cen MT" panose="020B0602020104020603" pitchFamily="34" charset="-18"/>
              </a:rPr>
              <a:t>E-</a:t>
            </a:r>
            <a:r>
              <a:rPr lang="pl-PL" b="1" dirty="0" err="1">
                <a:latin typeface="Tw Cen MT" panose="020B0602020104020603" pitchFamily="34" charset="-18"/>
              </a:rPr>
              <a:t>Conomy</a:t>
            </a:r>
            <a:r>
              <a:rPr lang="pl-PL" b="1" dirty="0">
                <a:latin typeface="Tw Cen MT" panose="020B0602020104020603" pitchFamily="34" charset="-18"/>
              </a:rPr>
              <a:t> </a:t>
            </a:r>
            <a:r>
              <a:rPr lang="pl-PL" b="1" dirty="0" err="1">
                <a:latin typeface="Tw Cen MT" panose="020B0602020104020603" pitchFamily="34" charset="-18"/>
              </a:rPr>
              <a:t>Leaders</a:t>
            </a:r>
            <a:endParaRPr lang="pl-PL" b="1" dirty="0">
              <a:latin typeface="Tw Cen MT" panose="020B0602020104020603" pitchFamily="34" charset="-18"/>
            </a:endParaRPr>
          </a:p>
          <a:p>
            <a:endParaRPr lang="en-US" dirty="0">
              <a:latin typeface="Tw Cen MT" panose="020B0602020104020603" pitchFamily="34" charset="-18"/>
            </a:endParaRPr>
          </a:p>
          <a:p>
            <a:endParaRPr lang="pl-PL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4396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Nabór wniosków do programu SPINAKER - NAWA">
            <a:extLst>
              <a:ext uri="{FF2B5EF4-FFF2-40B4-BE49-F238E27FC236}">
                <a16:creationId xmlns:a16="http://schemas.microsoft.com/office/drawing/2014/main" id="{970FA770-CC98-ECAF-AC03-59799DF5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11738" r="10063" b="14159"/>
          <a:stretch/>
        </p:blipFill>
        <p:spPr bwMode="auto">
          <a:xfrm>
            <a:off x="7866504" y="5676422"/>
            <a:ext cx="722066" cy="52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04E8C4-2005-78A7-C609-C9DC61B77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053" y="926581"/>
            <a:ext cx="7886700" cy="581924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Tw Cen MT" panose="020B0602020104020603" pitchFamily="34" charset="-18"/>
              </a:rPr>
              <a:t>BEAST </a:t>
            </a:r>
            <a:r>
              <a:rPr lang="pl-PL" dirty="0">
                <a:latin typeface="Tw Cen MT" panose="020B0602020104020603" pitchFamily="34" charset="-18"/>
              </a:rPr>
              <a:t>–</a:t>
            </a:r>
            <a:r>
              <a:rPr lang="pl-PL" b="1" dirty="0">
                <a:latin typeface="Tw Cen MT" panose="020B0602020104020603" pitchFamily="34" charset="-18"/>
              </a:rPr>
              <a:t> </a:t>
            </a:r>
            <a:r>
              <a:rPr lang="en-US" dirty="0">
                <a:latin typeface="Tw Cen MT" panose="020B0602020104020603" pitchFamily="34" charset="-18"/>
              </a:rPr>
              <a:t>Be </a:t>
            </a:r>
            <a:r>
              <a:rPr lang="pl-PL" dirty="0">
                <a:latin typeface="Tw Cen MT" panose="020B0602020104020603" pitchFamily="34" charset="-18"/>
              </a:rPr>
              <a:t>A</a:t>
            </a:r>
            <a:r>
              <a:rPr lang="en-US" dirty="0">
                <a:latin typeface="Tw Cen MT" panose="020B0602020104020603" pitchFamily="34" charset="-18"/>
              </a:rPr>
              <a:t>ware </a:t>
            </a:r>
            <a:r>
              <a:rPr lang="pl-PL" dirty="0">
                <a:latin typeface="Tw Cen MT" panose="020B0602020104020603" pitchFamily="34" charset="-18"/>
              </a:rPr>
              <a:t>ST</a:t>
            </a:r>
            <a:r>
              <a:rPr lang="en-US" dirty="0" err="1">
                <a:latin typeface="Tw Cen MT" panose="020B0602020104020603" pitchFamily="34" charset="-18"/>
              </a:rPr>
              <a:t>udent</a:t>
            </a:r>
            <a:endParaRPr lang="en-US" b="1" dirty="0">
              <a:latin typeface="Tw Cen MT" panose="020B0602020104020603" pitchFamily="34" charset="-18"/>
            </a:endParaRPr>
          </a:p>
          <a:p>
            <a:r>
              <a:rPr lang="en-US" b="1" dirty="0">
                <a:latin typeface="Tw Cen MT" panose="020B0602020104020603" pitchFamily="34" charset="-18"/>
              </a:rPr>
              <a:t>OMNI-BEAST</a:t>
            </a:r>
            <a:r>
              <a:rPr lang="pl-PL" b="1" dirty="0">
                <a:latin typeface="Tw Cen MT" panose="020B0602020104020603" pitchFamily="34" charset="-18"/>
              </a:rPr>
              <a:t> </a:t>
            </a:r>
            <a:r>
              <a:rPr lang="pl-PL" dirty="0">
                <a:latin typeface="Tw Cen MT" panose="020B0602020104020603" pitchFamily="34" charset="-18"/>
              </a:rPr>
              <a:t>–</a:t>
            </a:r>
            <a:r>
              <a:rPr lang="pl-PL" b="1" dirty="0">
                <a:latin typeface="Tw Cen MT" panose="020B0602020104020603" pitchFamily="34" charset="-18"/>
              </a:rPr>
              <a:t> </a:t>
            </a:r>
            <a:r>
              <a:rPr lang="en-US" dirty="0">
                <a:latin typeface="Tw Cen MT" panose="020B0602020104020603" pitchFamily="34" charset="-18"/>
              </a:rPr>
              <a:t>OMNI – BE Aware </a:t>
            </a:r>
            <a:r>
              <a:rPr lang="en-US" dirty="0" err="1">
                <a:latin typeface="Tw Cen MT" panose="020B0602020104020603" pitchFamily="34" charset="-18"/>
              </a:rPr>
              <a:t>STudent</a:t>
            </a:r>
            <a:r>
              <a:rPr lang="en-US" dirty="0">
                <a:latin typeface="Tw Cen MT" panose="020B0602020104020603" pitchFamily="34" charset="-18"/>
              </a:rPr>
              <a:t> </a:t>
            </a:r>
            <a:endParaRPr lang="pl-PL" dirty="0">
              <a:latin typeface="Tw Cen MT" panose="020B0602020104020603" pitchFamily="34" charset="-18"/>
            </a:endParaRPr>
          </a:p>
          <a:p>
            <a:r>
              <a:rPr lang="en-US" b="1" dirty="0">
                <a:solidFill>
                  <a:srgbClr val="C01B2E"/>
                </a:solidFill>
                <a:latin typeface="Tw Cen MT" panose="020B0602020104020603" pitchFamily="34" charset="-18"/>
              </a:rPr>
              <a:t>Teach-BEASTs</a:t>
            </a:r>
            <a:r>
              <a:rPr lang="en-US" dirty="0">
                <a:solidFill>
                  <a:srgbClr val="C01B2E"/>
                </a:solidFill>
                <a:latin typeface="Tw Cen MT" panose="020B0602020104020603" pitchFamily="34" charset="-18"/>
              </a:rPr>
              <a:t> – Teaching to BE Aware </a:t>
            </a:r>
            <a:r>
              <a:rPr lang="en-US" dirty="0" err="1">
                <a:solidFill>
                  <a:srgbClr val="C01B2E"/>
                </a:solidFill>
                <a:latin typeface="Tw Cen MT" panose="020B0602020104020603" pitchFamily="34" charset="-18"/>
              </a:rPr>
              <a:t>STudents</a:t>
            </a:r>
            <a:endParaRPr lang="en-US" dirty="0">
              <a:solidFill>
                <a:srgbClr val="C01B2E"/>
              </a:solidFill>
              <a:latin typeface="Tw Cen MT" panose="020B0602020104020603" pitchFamily="34" charset="-18"/>
            </a:endParaRPr>
          </a:p>
          <a:p>
            <a:r>
              <a:rPr lang="pl-PL" b="1" dirty="0">
                <a:solidFill>
                  <a:srgbClr val="C01B2E"/>
                </a:solidFill>
                <a:latin typeface="Tw Cen MT" panose="020B0602020104020603" pitchFamily="34" charset="-18"/>
              </a:rPr>
              <a:t>CT&amp;ML</a:t>
            </a:r>
            <a:r>
              <a:rPr lang="pl-PL" dirty="0">
                <a:solidFill>
                  <a:srgbClr val="C01B2E"/>
                </a:solidFill>
                <a:latin typeface="Tw Cen MT" panose="020B0602020104020603" pitchFamily="34" charset="-18"/>
              </a:rPr>
              <a:t> – </a:t>
            </a:r>
            <a:r>
              <a:rPr lang="en-US" dirty="0">
                <a:solidFill>
                  <a:srgbClr val="C01B2E"/>
                </a:solidFill>
                <a:latin typeface="Tw Cen MT" panose="020B0602020104020603" pitchFamily="34" charset="-18"/>
              </a:rPr>
              <a:t>Formation of Critical Thinking and Media Literacy as Protection Against Media Manipulation, Misinformation and Fake News</a:t>
            </a:r>
          </a:p>
          <a:p>
            <a:r>
              <a:rPr lang="en-US" b="1" dirty="0">
                <a:latin typeface="Tw Cen MT" panose="020B0602020104020603" pitchFamily="34" charset="-18"/>
              </a:rPr>
              <a:t>ACCEPT THE CHALLENGE!</a:t>
            </a:r>
            <a:r>
              <a:rPr lang="en-US" dirty="0">
                <a:latin typeface="Tw Cen MT" panose="020B0602020104020603" pitchFamily="34" charset="-18"/>
              </a:rPr>
              <a:t> - Gamification IN on-line higher </a:t>
            </a:r>
            <a:r>
              <a:rPr lang="en-US" dirty="0" err="1">
                <a:latin typeface="Tw Cen MT" panose="020B0602020104020603" pitchFamily="34" charset="-18"/>
              </a:rPr>
              <a:t>Educaton</a:t>
            </a:r>
            <a:endParaRPr lang="pl-PL" dirty="0">
              <a:latin typeface="Tw Cen MT" panose="020B0602020104020603" pitchFamily="34" charset="-18"/>
            </a:endParaRPr>
          </a:p>
          <a:p>
            <a:r>
              <a:rPr lang="pl-PL" b="1" dirty="0">
                <a:latin typeface="Tw Cen MT" panose="020B0602020104020603" pitchFamily="34" charset="-18"/>
              </a:rPr>
              <a:t>DYLMIC</a:t>
            </a:r>
            <a:r>
              <a:rPr lang="pl-PL" dirty="0">
                <a:latin typeface="Tw Cen MT" panose="020B0602020104020603" pitchFamily="34" charset="-18"/>
              </a:rPr>
              <a:t> – </a:t>
            </a:r>
            <a:r>
              <a:rPr lang="en-US" dirty="0">
                <a:latin typeface="Tw Cen MT" panose="020B0602020104020603" pitchFamily="34" charset="-18"/>
              </a:rPr>
              <a:t>Adaptation and Evaluation D.Y.L. Methodology to Individualized Career Planning in Higher Education Institutions</a:t>
            </a:r>
            <a:endParaRPr lang="pl-PL" dirty="0">
              <a:latin typeface="Tw Cen MT" panose="020B0602020104020603" pitchFamily="34" charset="-18"/>
            </a:endParaRPr>
          </a:p>
          <a:p>
            <a:r>
              <a:rPr lang="en-US" b="1" dirty="0">
                <a:solidFill>
                  <a:srgbClr val="C01B2E"/>
                </a:solidFill>
                <a:latin typeface="Tw Cen MT" panose="020B0602020104020603" pitchFamily="34" charset="-18"/>
              </a:rPr>
              <a:t>E-</a:t>
            </a:r>
            <a:r>
              <a:rPr lang="en-US" b="1" dirty="0" err="1">
                <a:solidFill>
                  <a:srgbClr val="C01B2E"/>
                </a:solidFill>
                <a:latin typeface="Tw Cen MT" panose="020B0602020104020603" pitchFamily="34" charset="-18"/>
              </a:rPr>
              <a:t>conomy</a:t>
            </a:r>
            <a:r>
              <a:rPr lang="en-US" b="1" dirty="0">
                <a:solidFill>
                  <a:srgbClr val="C01B2E"/>
                </a:solidFill>
                <a:latin typeface="Tw Cen MT" panose="020B0602020104020603" pitchFamily="34" charset="-18"/>
              </a:rPr>
              <a:t> Leaders</a:t>
            </a:r>
            <a:r>
              <a:rPr lang="en-US" dirty="0">
                <a:solidFill>
                  <a:srgbClr val="C01B2E"/>
                </a:solidFill>
                <a:latin typeface="Tw Cen MT" panose="020B0602020104020603" pitchFamily="34" charset="-18"/>
              </a:rPr>
              <a:t> – Agents of Digital Transformation</a:t>
            </a:r>
            <a:endParaRPr lang="pl-PL" dirty="0">
              <a:solidFill>
                <a:srgbClr val="C01B2E"/>
              </a:solidFill>
              <a:latin typeface="Tw Cen MT" panose="020B0602020104020603" pitchFamily="34" charset="-18"/>
            </a:endParaRPr>
          </a:p>
          <a:p>
            <a:r>
              <a:rPr lang="pl-PL" b="1" dirty="0">
                <a:solidFill>
                  <a:srgbClr val="C01B2E"/>
                </a:solidFill>
                <a:latin typeface="Tw Cen MT" panose="020B0602020104020603" pitchFamily="34" charset="-18"/>
              </a:rPr>
              <a:t>Specjalista IT</a:t>
            </a:r>
            <a:r>
              <a:rPr lang="pl-PL" dirty="0">
                <a:solidFill>
                  <a:srgbClr val="C01B2E"/>
                </a:solidFill>
                <a:latin typeface="Tw Cen MT" panose="020B0602020104020603" pitchFamily="34" charset="-18"/>
              </a:rPr>
              <a:t> – Intensywne Międzynarodowe Programy Kształcenia w Obszarze IT</a:t>
            </a:r>
            <a:endParaRPr lang="en-US" dirty="0">
              <a:solidFill>
                <a:srgbClr val="C01B2E"/>
              </a:solidFill>
              <a:latin typeface="Tw Cen MT" panose="020B0602020104020603" pitchFamily="34" charset="-18"/>
            </a:endParaRPr>
          </a:p>
        </p:txBody>
      </p:sp>
      <p:sp>
        <p:nvSpPr>
          <p:cNvPr id="4" name="Tytuł 4">
            <a:extLst>
              <a:ext uri="{FF2B5EF4-FFF2-40B4-BE49-F238E27FC236}">
                <a16:creationId xmlns:a16="http://schemas.microsoft.com/office/drawing/2014/main" id="{39A908A8-207A-472E-18AF-287907CF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90" y="97140"/>
            <a:ext cx="7886700" cy="823070"/>
          </a:xfrm>
        </p:spPr>
        <p:txBody>
          <a:bodyPr/>
          <a:lstStyle/>
          <a:p>
            <a:pPr algn="ctr"/>
            <a:r>
              <a:rPr lang="pl-PL" b="1" dirty="0">
                <a:latin typeface="Tw Cen MT" panose="020B0602020104020603" pitchFamily="34" charset="-18"/>
              </a:rPr>
              <a:t>Projekty CZTD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1DD997C-9A0A-5000-DF07-BB14501C0129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6" name="Picture 8" descr="WSIiZ w Rzeszowie - YouTube">
            <a:extLst>
              <a:ext uri="{FF2B5EF4-FFF2-40B4-BE49-F238E27FC236}">
                <a16:creationId xmlns:a16="http://schemas.microsoft.com/office/drawing/2014/main" id="{94F18AA3-8551-7D99-CF4D-0C5D5C72A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AWA / Współpraca Międzynarodowa">
            <a:extLst>
              <a:ext uri="{FF2B5EF4-FFF2-40B4-BE49-F238E27FC236}">
                <a16:creationId xmlns:a16="http://schemas.microsoft.com/office/drawing/2014/main" id="{D011E8DF-D2AF-3C27-CEB7-644A1882C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t="29173" r="6665" b="29801"/>
          <a:stretch/>
        </p:blipFill>
        <p:spPr bwMode="auto">
          <a:xfrm>
            <a:off x="7894763" y="4531221"/>
            <a:ext cx="967244" cy="1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archive | NEWS - Uniwersytet Gdański">
            <a:extLst>
              <a:ext uri="{FF2B5EF4-FFF2-40B4-BE49-F238E27FC236}">
                <a16:creationId xmlns:a16="http://schemas.microsoft.com/office/drawing/2014/main" id="{137ADE5A-9727-D537-4E90-7D1356472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0986" r="15016" b="24370"/>
          <a:stretch/>
        </p:blipFill>
        <p:spPr bwMode="auto">
          <a:xfrm>
            <a:off x="7894763" y="5110023"/>
            <a:ext cx="558532" cy="39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137925629" descr="Obraz zawierający tekst&#10;&#10;Opis wygenerowany automatycznie">
            <a:extLst>
              <a:ext uri="{FF2B5EF4-FFF2-40B4-BE49-F238E27FC236}">
                <a16:creationId xmlns:a16="http://schemas.microsoft.com/office/drawing/2014/main" id="{2FB6FEB8-1F9A-E54F-2FEA-1804B16E9B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63" y="2452786"/>
            <a:ext cx="1084695" cy="227014"/>
          </a:xfrm>
          <a:prstGeom prst="rect">
            <a:avLst/>
          </a:prstGeom>
        </p:spPr>
      </p:pic>
      <p:sp>
        <p:nvSpPr>
          <p:cNvPr id="16" name="Nawias klamrowy zamykający 15">
            <a:extLst>
              <a:ext uri="{FF2B5EF4-FFF2-40B4-BE49-F238E27FC236}">
                <a16:creationId xmlns:a16="http://schemas.microsoft.com/office/drawing/2014/main" id="{68B69FE7-1348-99C8-3FB8-0B5C555BE227}"/>
              </a:ext>
            </a:extLst>
          </p:cNvPr>
          <p:cNvSpPr/>
          <p:nvPr/>
        </p:nvSpPr>
        <p:spPr>
          <a:xfrm>
            <a:off x="7361150" y="1029274"/>
            <a:ext cx="450307" cy="3074039"/>
          </a:xfrm>
          <a:prstGeom prst="rightBrace">
            <a:avLst>
              <a:gd name="adj1" fmla="val 98129"/>
              <a:gd name="adj2" fmla="val 50000"/>
            </a:avLst>
          </a:prstGeom>
          <a:ln w="38100"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8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CE07991-DE8A-477A-B2AD-73DCA1B65D28}"/>
              </a:ext>
            </a:extLst>
          </p:cNvPr>
          <p:cNvSpPr/>
          <p:nvPr/>
        </p:nvSpPr>
        <p:spPr>
          <a:xfrm>
            <a:off x="-25399" y="6492874"/>
            <a:ext cx="9169400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9" name="Picture 8" descr="WSIiZ w Rzeszowie - YouTube">
            <a:extLst>
              <a:ext uri="{FF2B5EF4-FFF2-40B4-BE49-F238E27FC236}">
                <a16:creationId xmlns:a16="http://schemas.microsoft.com/office/drawing/2014/main" id="{41016211-BD3A-42F6-8602-ED85919D4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B871EF00-F4DA-44A8-937A-9509A49A591E}"/>
              </a:ext>
            </a:extLst>
          </p:cNvPr>
          <p:cNvSpPr/>
          <p:nvPr/>
        </p:nvSpPr>
        <p:spPr>
          <a:xfrm>
            <a:off x="-50800" y="-25815"/>
            <a:ext cx="9209284" cy="703310"/>
          </a:xfrm>
          <a:prstGeom prst="rect">
            <a:avLst/>
          </a:prstGeom>
          <a:solidFill>
            <a:srgbClr val="C221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i="0" dirty="0">
                <a:solidFill>
                  <a:srgbClr val="FFFFFF"/>
                </a:solidFill>
                <a:effectLst/>
                <a:latin typeface="Tw Cen MT Condensed" panose="020B0606020104020203" pitchFamily="34" charset="-18"/>
              </a:rPr>
              <a:t>Zapraszamy </a:t>
            </a:r>
            <a:r>
              <a:rPr lang="pl-PL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do kontaktu</a:t>
            </a:r>
            <a:endParaRPr lang="en-US" sz="4000" b="1" i="0" dirty="0">
              <a:solidFill>
                <a:srgbClr val="FFFFFF"/>
              </a:solidFill>
              <a:effectLst/>
              <a:latin typeface="Tw Cen MT Condensed" panose="020B0606020104020203" pitchFamily="34" charset="-18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1A6FE6B-1E71-4BCD-9EBF-F7AA873C8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934" y="-53255"/>
            <a:ext cx="1495641" cy="74185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0814779-65B1-B632-E7E2-01FD1977856C}"/>
              </a:ext>
            </a:extLst>
          </p:cNvPr>
          <p:cNvSpPr txBox="1"/>
          <p:nvPr/>
        </p:nvSpPr>
        <p:spPr>
          <a:xfrm>
            <a:off x="3083228" y="3704369"/>
            <a:ext cx="4868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Tw Cen MT Condensed" panose="020B0606020104020203" pitchFamily="34" charset="-18"/>
              </a:rPr>
              <a:t>Jacek Jakieła</a:t>
            </a:r>
          </a:p>
          <a:p>
            <a:r>
              <a:rPr lang="pl-PL" sz="2400" b="1" dirty="0">
                <a:latin typeface="Tw Cen MT Condensed" panose="020B0606020104020203" pitchFamily="34" charset="-18"/>
              </a:rPr>
              <a:t>jjakiela@prz.edu.pl, jjakiela@wsiz.edu.pl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AAD54D3-FF08-7A8A-C691-6D60B772C22D}"/>
              </a:ext>
            </a:extLst>
          </p:cNvPr>
          <p:cNvSpPr txBox="1"/>
          <p:nvPr/>
        </p:nvSpPr>
        <p:spPr>
          <a:xfrm>
            <a:off x="3117175" y="2350797"/>
            <a:ext cx="3510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Tw Cen MT Condensed" panose="020B0606020104020203" pitchFamily="34" charset="-18"/>
              </a:rPr>
              <a:t>Joanna </a:t>
            </a:r>
            <a:r>
              <a:rPr lang="pl-PL" sz="2400" dirty="0" err="1">
                <a:latin typeface="Tw Cen MT Condensed" panose="020B0606020104020203" pitchFamily="34" charset="-18"/>
              </a:rPr>
              <a:t>Świętoniowska</a:t>
            </a:r>
            <a:endParaRPr lang="pl-PL" sz="2400" dirty="0">
              <a:latin typeface="Tw Cen MT Condensed" panose="020B0606020104020203" pitchFamily="34" charset="-18"/>
            </a:endParaRPr>
          </a:p>
          <a:p>
            <a:r>
              <a:rPr lang="pl-PL" sz="2400" b="1" dirty="0">
                <a:latin typeface="Tw Cen MT Condensed" panose="020B0606020104020203" pitchFamily="34" charset="-18"/>
              </a:rPr>
              <a:t>jswietoniowska@wsiz.edu.pl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45AAE-B55E-EB65-F40F-C81A27CCC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26" y="2156039"/>
            <a:ext cx="1220515" cy="122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D1AE04-3840-77F9-2929-F7A6AFCEB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26" y="3549187"/>
            <a:ext cx="1152620" cy="115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0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8400"/>
            <a:ext cx="9138011" cy="369332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bg1"/>
              </a:solidFill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6532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19DDA0F-0988-BDA6-3CD0-2292254A7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6"/>
          <a:stretch/>
        </p:blipFill>
        <p:spPr>
          <a:xfrm>
            <a:off x="0" y="796648"/>
            <a:ext cx="9144000" cy="570910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D2D31DC-9148-3641-F35F-5FA59A25E9CD}"/>
              </a:ext>
            </a:extLst>
          </p:cNvPr>
          <p:cNvSpPr txBox="1"/>
          <p:nvPr/>
        </p:nvSpPr>
        <p:spPr>
          <a:xfrm>
            <a:off x="4265675" y="560860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>
              <a:solidFill>
                <a:srgbClr val="C00000"/>
              </a:solidFill>
              <a:latin typeface="Tw Cen MT Condensed" panose="020B0606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312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51125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002C4AD-7AE0-7705-94BE-A57306CC9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0" y="196296"/>
            <a:ext cx="8602717" cy="630743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6A064C7-E6FF-90DD-A1AE-2CB67E454F88}"/>
              </a:ext>
            </a:extLst>
          </p:cNvPr>
          <p:cNvSpPr txBox="1"/>
          <p:nvPr/>
        </p:nvSpPr>
        <p:spPr>
          <a:xfrm>
            <a:off x="2632618" y="344065"/>
            <a:ext cx="6300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C22133"/>
                </a:solidFill>
                <a:latin typeface="Tw Cen MT Condensed" panose="020B0606020104020203" pitchFamily="34" charset="-18"/>
              </a:rPr>
              <a:t>Jak zwiększyć świadomość studentów</a:t>
            </a:r>
            <a:endParaRPr lang="en-US" sz="3600" dirty="0">
              <a:solidFill>
                <a:srgbClr val="C22133"/>
              </a:solidFill>
              <a:latin typeface="Tw Cen MT Condensed" panose="020B0606020104020203" pitchFamily="34" charset="-18"/>
            </a:endParaRPr>
          </a:p>
        </p:txBody>
      </p:sp>
      <p:pic>
        <p:nvPicPr>
          <p:cNvPr id="3" name="Grafika 2" descr="Żarówka i koło zębate kontur">
            <a:extLst>
              <a:ext uri="{FF2B5EF4-FFF2-40B4-BE49-F238E27FC236}">
                <a16:creationId xmlns:a16="http://schemas.microsoft.com/office/drawing/2014/main" id="{577F073C-0897-66D3-0D06-C0FCD2EE1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2203" y="330072"/>
            <a:ext cx="624548" cy="6245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E00FCC8C-F5C1-E3F3-0F31-930A65B3B947}"/>
                  </a:ext>
                </a:extLst>
              </p14:cNvPr>
              <p14:cNvContentPartPr/>
              <p14:nvPr/>
            </p14:nvContentPartPr>
            <p14:xfrm>
              <a:off x="8852924" y="851885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E00FCC8C-F5C1-E3F3-0F31-930A65B3B94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44284" y="84288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648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DF446-2540-4AAC-B609-EA72AFC6BDB3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8" name="Picture 8" descr="WSIiZ w Rzeszowie - YouTube">
            <a:extLst>
              <a:ext uri="{FF2B5EF4-FFF2-40B4-BE49-F238E27FC236}">
                <a16:creationId xmlns:a16="http://schemas.microsoft.com/office/drawing/2014/main" id="{0B533230-4DFA-4F41-A544-1329C22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CD9CF092-5F0A-4934-9D17-1E48AB2C0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8114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Tw Cen MT Condensed" panose="020B0606020104020203" pitchFamily="34" charset="-18"/>
              </a:rPr>
              <a:t>BE</a:t>
            </a:r>
            <a:r>
              <a:rPr lang="pl-PL" b="1" dirty="0">
                <a:latin typeface="Tw Cen MT Condensed" panose="020B0606020104020203" pitchFamily="34" charset="-18"/>
              </a:rPr>
              <a:t>(</a:t>
            </a:r>
            <a:r>
              <a:rPr lang="en-US" b="1" dirty="0">
                <a:latin typeface="Tw Cen MT Condensed" panose="020B0606020104020203" pitchFamily="34" charset="-18"/>
              </a:rPr>
              <a:t>A</a:t>
            </a:r>
            <a:r>
              <a:rPr lang="pl-PL" b="1" dirty="0">
                <a:latin typeface="Tw Cen MT Condensed" panose="020B0606020104020203" pitchFamily="34" charset="-18"/>
              </a:rPr>
              <a:t>)</a:t>
            </a:r>
            <a:r>
              <a:rPr lang="en-US" b="1" dirty="0">
                <a:latin typeface="Tw Cen MT Condensed" panose="020B0606020104020203" pitchFamily="34" charset="-18"/>
              </a:rPr>
              <a:t>ST </a:t>
            </a:r>
            <a:r>
              <a:rPr lang="pl-PL" b="1" dirty="0">
                <a:latin typeface="Tw Cen MT Condensed" panose="020B0606020104020203" pitchFamily="34" charset="-18"/>
              </a:rPr>
              <a:t>jest metodyką wielostronną</a:t>
            </a:r>
            <a:endParaRPr lang="en-US" b="1" dirty="0">
              <a:latin typeface="Tw Cen MT Condensed" panose="020B0606020104020203" pitchFamily="34" charset="-18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E1FD4B6-F06A-4E17-B208-5A836125D27A}"/>
              </a:ext>
            </a:extLst>
          </p:cNvPr>
          <p:cNvSpPr txBox="1"/>
          <p:nvPr/>
        </p:nvSpPr>
        <p:spPr>
          <a:xfrm>
            <a:off x="3759922" y="3303521"/>
            <a:ext cx="1239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Studenci</a:t>
            </a:r>
            <a:endParaRPr lang="en-US" sz="2800" b="1" dirty="0">
              <a:solidFill>
                <a:srgbClr val="C00000"/>
              </a:solidFill>
              <a:latin typeface="Tw Cen MT Condensed" panose="020B0606020104020203" pitchFamily="34" charset="-18"/>
            </a:endParaRPr>
          </a:p>
        </p:txBody>
      </p:sp>
      <p:pic>
        <p:nvPicPr>
          <p:cNvPr id="11" name="Grafika 10" descr="Profesor">
            <a:extLst>
              <a:ext uri="{FF2B5EF4-FFF2-40B4-BE49-F238E27FC236}">
                <a16:creationId xmlns:a16="http://schemas.microsoft.com/office/drawing/2014/main" id="{C92B9F86-1C70-43AF-8E5C-80757384B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1440" y="2028542"/>
            <a:ext cx="914400" cy="914400"/>
          </a:xfrm>
          <a:prstGeom prst="rect">
            <a:avLst/>
          </a:prstGeom>
        </p:spPr>
      </p:pic>
      <p:pic>
        <p:nvPicPr>
          <p:cNvPr id="12" name="Grafika 11" descr="Sala konferencyjna">
            <a:extLst>
              <a:ext uri="{FF2B5EF4-FFF2-40B4-BE49-F238E27FC236}">
                <a16:creationId xmlns:a16="http://schemas.microsoft.com/office/drawing/2014/main" id="{2D5953BD-4D6C-4514-8642-560BE75F2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9198" y="2028542"/>
            <a:ext cx="1217066" cy="1217066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39E717E0-CE69-43D9-A242-F6A60ADDE55C}"/>
              </a:ext>
            </a:extLst>
          </p:cNvPr>
          <p:cNvSpPr/>
          <p:nvPr/>
        </p:nvSpPr>
        <p:spPr>
          <a:xfrm>
            <a:off x="1433901" y="3108549"/>
            <a:ext cx="108760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2000" dirty="0">
                <a:latin typeface="Tw Cen MT Condensed" panose="020B0606020104020203" pitchFamily="34" charset="-18"/>
              </a:rPr>
              <a:t>Biura karier</a:t>
            </a:r>
            <a:endParaRPr lang="en-US" sz="2000" dirty="0">
              <a:latin typeface="Tw Cen MT Condensed" panose="020B0606020104020203" pitchFamily="34" charset="-18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19BD3DF-1E85-4B47-B37D-1D4B86E9B1F9}"/>
              </a:ext>
            </a:extLst>
          </p:cNvPr>
          <p:cNvSpPr/>
          <p:nvPr/>
        </p:nvSpPr>
        <p:spPr>
          <a:xfrm>
            <a:off x="5862556" y="3108549"/>
            <a:ext cx="200131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2000" dirty="0">
                <a:latin typeface="Tw Cen MT Condensed" panose="020B0606020104020203" pitchFamily="34" charset="-18"/>
              </a:rPr>
              <a:t>Nauczyciele akademiccy</a:t>
            </a:r>
            <a:endParaRPr lang="en-US" sz="2000" dirty="0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9DE07FB8-C2F6-45DD-9AA9-2DB27D950E4E}"/>
              </a:ext>
            </a:extLst>
          </p:cNvPr>
          <p:cNvSpPr/>
          <p:nvPr/>
        </p:nvSpPr>
        <p:spPr>
          <a:xfrm>
            <a:off x="717369" y="1732704"/>
            <a:ext cx="2460688" cy="23666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67C52719-122D-40D7-9B0C-AD464BAD99C2}"/>
              </a:ext>
            </a:extLst>
          </p:cNvPr>
          <p:cNvSpPr/>
          <p:nvPr/>
        </p:nvSpPr>
        <p:spPr>
          <a:xfrm>
            <a:off x="5578296" y="1732704"/>
            <a:ext cx="2460688" cy="23666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FA1A973F-AB23-4F25-A86F-2BD54423172F}"/>
              </a:ext>
            </a:extLst>
          </p:cNvPr>
          <p:cNvGrpSpPr/>
          <p:nvPr/>
        </p:nvGrpSpPr>
        <p:grpSpPr>
          <a:xfrm>
            <a:off x="3193466" y="1392990"/>
            <a:ext cx="2371719" cy="2156108"/>
            <a:chOff x="2993620" y="1551980"/>
            <a:chExt cx="3156758" cy="3156758"/>
          </a:xfrm>
          <a:solidFill>
            <a:srgbClr val="C00000"/>
          </a:solidFill>
        </p:grpSpPr>
        <p:pic>
          <p:nvPicPr>
            <p:cNvPr id="18" name="Grafika 17" descr="Grupowa burza mózgów">
              <a:extLst>
                <a:ext uri="{FF2B5EF4-FFF2-40B4-BE49-F238E27FC236}">
                  <a16:creationId xmlns:a16="http://schemas.microsoft.com/office/drawing/2014/main" id="{38967E9D-FF1F-449B-8D33-8DEC6340A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93620" y="1551980"/>
              <a:ext cx="3156758" cy="3156758"/>
            </a:xfrm>
            <a:prstGeom prst="rect">
              <a:avLst/>
            </a:prstGeom>
          </p:spPr>
        </p:pic>
        <p:pic>
          <p:nvPicPr>
            <p:cNvPr id="19" name="Grafika 18" descr="Czapka ukończenia szkoły">
              <a:extLst>
                <a:ext uri="{FF2B5EF4-FFF2-40B4-BE49-F238E27FC236}">
                  <a16:creationId xmlns:a16="http://schemas.microsoft.com/office/drawing/2014/main" id="{969CE624-0929-4F89-A5C8-584040283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19042" y="2719544"/>
              <a:ext cx="567771" cy="567771"/>
            </a:xfrm>
            <a:prstGeom prst="rect">
              <a:avLst/>
            </a:prstGeom>
          </p:spPr>
        </p:pic>
        <p:pic>
          <p:nvPicPr>
            <p:cNvPr id="20" name="Grafika 19" descr="Czapka ukończenia szkoły">
              <a:extLst>
                <a:ext uri="{FF2B5EF4-FFF2-40B4-BE49-F238E27FC236}">
                  <a16:creationId xmlns:a16="http://schemas.microsoft.com/office/drawing/2014/main" id="{BF2D67CB-DE7D-4517-B283-5CDBF1BD8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99264" y="2964919"/>
              <a:ext cx="567771" cy="567771"/>
            </a:xfrm>
            <a:prstGeom prst="rect">
              <a:avLst/>
            </a:prstGeom>
          </p:spPr>
        </p:pic>
        <p:pic>
          <p:nvPicPr>
            <p:cNvPr id="21" name="Grafika 20" descr="Czapka ukończenia szkoły">
              <a:extLst>
                <a:ext uri="{FF2B5EF4-FFF2-40B4-BE49-F238E27FC236}">
                  <a16:creationId xmlns:a16="http://schemas.microsoft.com/office/drawing/2014/main" id="{D2FABA24-B261-47EB-BB6E-1210336C2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84589" y="2719544"/>
              <a:ext cx="567771" cy="567771"/>
            </a:xfrm>
            <a:prstGeom prst="rect">
              <a:avLst/>
            </a:prstGeom>
          </p:spPr>
        </p:pic>
      </p:grpSp>
      <p:pic>
        <p:nvPicPr>
          <p:cNvPr id="22" name="Grafika 21" descr="Figurki szachowe">
            <a:extLst>
              <a:ext uri="{FF2B5EF4-FFF2-40B4-BE49-F238E27FC236}">
                <a16:creationId xmlns:a16="http://schemas.microsoft.com/office/drawing/2014/main" id="{BA197245-5A48-4F33-B467-2DD918579A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24300" y="4205995"/>
            <a:ext cx="914400" cy="914400"/>
          </a:xfrm>
          <a:prstGeom prst="rect">
            <a:avLst/>
          </a:prstGeom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91597FE8-0ABB-478D-82B4-83E93CA2B0F6}"/>
              </a:ext>
            </a:extLst>
          </p:cNvPr>
          <p:cNvSpPr/>
          <p:nvPr/>
        </p:nvSpPr>
        <p:spPr>
          <a:xfrm>
            <a:off x="3387227" y="5143899"/>
            <a:ext cx="200260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2000" dirty="0">
                <a:latin typeface="Tw Cen MT Condensed" panose="020B0606020104020203" pitchFamily="34" charset="-18"/>
              </a:rPr>
              <a:t>Kadra zarządcza uczelni</a:t>
            </a:r>
            <a:endParaRPr lang="en-US" sz="2000" dirty="0">
              <a:latin typeface="Tw Cen MT Condensed" panose="020B0606020104020203" pitchFamily="34" charset="-18"/>
            </a:endParaRP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BF0DEF6A-48D8-4DA7-BFEB-5224C40D12D4}"/>
              </a:ext>
            </a:extLst>
          </p:cNvPr>
          <p:cNvSpPr/>
          <p:nvPr/>
        </p:nvSpPr>
        <p:spPr>
          <a:xfrm>
            <a:off x="3170206" y="3850245"/>
            <a:ext cx="2460688" cy="23666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Grafika 24" descr="Czapka ukończenia szkoły">
            <a:extLst>
              <a:ext uri="{FF2B5EF4-FFF2-40B4-BE49-F238E27FC236}">
                <a16:creationId xmlns:a16="http://schemas.microsoft.com/office/drawing/2014/main" id="{3947E47E-B2E5-442A-8C3E-50B13C6309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61394" y="515920"/>
            <a:ext cx="264869" cy="24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77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 animBg="1"/>
      <p:bldP spid="16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0236A2-A57C-4F7D-BFAE-9136CC10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5400" b="1" dirty="0">
                <a:latin typeface="Tw Cen MT Condensed" panose="020B0606020104020203" pitchFamily="34" charset="-18"/>
              </a:rPr>
              <a:t>Wizja Projektów </a:t>
            </a:r>
            <a:r>
              <a:rPr lang="en-US" sz="5400" b="1" dirty="0">
                <a:latin typeface="Tw Cen MT Condensed" panose="020B0606020104020203" pitchFamily="34" charset="-18"/>
              </a:rPr>
              <a:t>BE</a:t>
            </a:r>
            <a:r>
              <a:rPr lang="pl-PL" sz="5400" b="1" dirty="0">
                <a:latin typeface="Tw Cen MT Condensed" panose="020B0606020104020203" pitchFamily="34" charset="-18"/>
              </a:rPr>
              <a:t>(</a:t>
            </a:r>
            <a:r>
              <a:rPr lang="en-US" sz="5400" b="1" dirty="0">
                <a:latin typeface="Tw Cen MT Condensed" panose="020B0606020104020203" pitchFamily="34" charset="-18"/>
              </a:rPr>
              <a:t>A</a:t>
            </a:r>
            <a:r>
              <a:rPr lang="pl-PL" sz="5400" b="1" dirty="0">
                <a:latin typeface="Tw Cen MT Condensed" panose="020B0606020104020203" pitchFamily="34" charset="-18"/>
              </a:rPr>
              <a:t>)</a:t>
            </a:r>
            <a:r>
              <a:rPr lang="en-US" sz="5400" b="1" dirty="0">
                <a:latin typeface="Tw Cen MT Condensed" panose="020B0606020104020203" pitchFamily="34" charset="-18"/>
              </a:rPr>
              <a:t>ST</a:t>
            </a:r>
            <a:br>
              <a:rPr lang="pl-PL" sz="5400" b="1" dirty="0">
                <a:latin typeface="Tw Cen MT Condensed" panose="020B0606020104020203" pitchFamily="34" charset="-18"/>
              </a:rPr>
            </a:br>
            <a:r>
              <a:rPr lang="pl-PL" sz="5400" b="1" dirty="0">
                <a:latin typeface="Tw Cen MT Condensed" panose="020B0606020104020203" pitchFamily="34" charset="-18"/>
              </a:rPr>
              <a:t>(Studenci)</a:t>
            </a:r>
            <a:endParaRPr lang="en-US" sz="5400" b="1" dirty="0">
              <a:latin typeface="Tw Cen MT Condensed" panose="020B0606020104020203" pitchFamily="34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A8776FB-67C3-4510-A0C0-3E655BA0D313}"/>
              </a:ext>
            </a:extLst>
          </p:cNvPr>
          <p:cNvSpPr txBox="1"/>
          <p:nvPr/>
        </p:nvSpPr>
        <p:spPr>
          <a:xfrm>
            <a:off x="734332" y="4607287"/>
            <a:ext cx="81201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>
                <a:latin typeface="Tw Cen MT Condensed" panose="020B0606020104020203" pitchFamily="34" charset="-18"/>
              </a:rPr>
              <a:t>Studenci świadomi swojej tożsamości zawodowej wynikającej </a:t>
            </a:r>
            <a:br>
              <a:rPr lang="pl-PL" sz="3200" dirty="0">
                <a:latin typeface="Tw Cen MT Condensed" panose="020B0606020104020203" pitchFamily="34" charset="-18"/>
              </a:rPr>
            </a:br>
            <a:r>
              <a:rPr lang="pl-PL" sz="3200" dirty="0">
                <a:latin typeface="Tw Cen MT Condensed" panose="020B0606020104020203" pitchFamily="34" charset="-18"/>
              </a:rPr>
              <a:t>z ich pasji i zainteresowań, celowo planujący ścieżkę kształcenia </a:t>
            </a:r>
            <a:br>
              <a:rPr lang="pl-PL" sz="3200" dirty="0">
                <a:latin typeface="Tw Cen MT Condensed" panose="020B0606020104020203" pitchFamily="34" charset="-18"/>
              </a:rPr>
            </a:br>
            <a:r>
              <a:rPr lang="pl-PL" sz="3200" dirty="0">
                <a:latin typeface="Tw Cen MT Condensed" panose="020B0606020104020203" pitchFamily="34" charset="-18"/>
              </a:rPr>
              <a:t>i karierę już na etapie studiów</a:t>
            </a:r>
          </a:p>
        </p:txBody>
      </p:sp>
      <p:pic>
        <p:nvPicPr>
          <p:cNvPr id="4" name="Grafika 3" descr="Cudzysłów otwierający">
            <a:extLst>
              <a:ext uri="{FF2B5EF4-FFF2-40B4-BE49-F238E27FC236}">
                <a16:creationId xmlns:a16="http://schemas.microsoft.com/office/drawing/2014/main" id="{B2372268-64B2-42E5-9B8D-B75AFDA3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769" y="4282870"/>
            <a:ext cx="914400" cy="914400"/>
          </a:xfrm>
          <a:prstGeom prst="rect">
            <a:avLst/>
          </a:prstGeom>
        </p:spPr>
      </p:pic>
      <p:pic>
        <p:nvPicPr>
          <p:cNvPr id="8" name="Grafika 7" descr="Zamknięty cudzysłów">
            <a:extLst>
              <a:ext uri="{FF2B5EF4-FFF2-40B4-BE49-F238E27FC236}">
                <a16:creationId xmlns:a16="http://schemas.microsoft.com/office/drawing/2014/main" id="{059B1C92-8400-4BB0-A75F-76F8F741C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2768" y="5536164"/>
            <a:ext cx="914400" cy="914400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3A507E87-7073-4336-A970-4CA5BB8E9B89}"/>
              </a:ext>
            </a:extLst>
          </p:cNvPr>
          <p:cNvGrpSpPr/>
          <p:nvPr/>
        </p:nvGrpSpPr>
        <p:grpSpPr>
          <a:xfrm>
            <a:off x="2993620" y="1412280"/>
            <a:ext cx="3156758" cy="3156758"/>
            <a:chOff x="2993620" y="1551980"/>
            <a:chExt cx="3156758" cy="3156758"/>
          </a:xfrm>
          <a:solidFill>
            <a:srgbClr val="C00000"/>
          </a:solidFill>
        </p:grpSpPr>
        <p:pic>
          <p:nvPicPr>
            <p:cNvPr id="5" name="Grafika 4" descr="Grupowa burza mózgów">
              <a:extLst>
                <a:ext uri="{FF2B5EF4-FFF2-40B4-BE49-F238E27FC236}">
                  <a16:creationId xmlns:a16="http://schemas.microsoft.com/office/drawing/2014/main" id="{0CF80E34-877E-4D16-AB9D-57FDFFC2C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93620" y="1551980"/>
              <a:ext cx="3156758" cy="3156758"/>
            </a:xfrm>
            <a:prstGeom prst="rect">
              <a:avLst/>
            </a:prstGeom>
          </p:spPr>
        </p:pic>
        <p:pic>
          <p:nvPicPr>
            <p:cNvPr id="7" name="Grafika 6" descr="Czapka ukończenia szkoły">
              <a:extLst>
                <a:ext uri="{FF2B5EF4-FFF2-40B4-BE49-F238E27FC236}">
                  <a16:creationId xmlns:a16="http://schemas.microsoft.com/office/drawing/2014/main" id="{F0EBF060-71F2-47B1-82DD-89C9CB22A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19042" y="2719544"/>
              <a:ext cx="567771" cy="567771"/>
            </a:xfrm>
            <a:prstGeom prst="rect">
              <a:avLst/>
            </a:prstGeom>
          </p:spPr>
        </p:pic>
        <p:pic>
          <p:nvPicPr>
            <p:cNvPr id="9" name="Grafika 8" descr="Czapka ukończenia szkoły">
              <a:extLst>
                <a:ext uri="{FF2B5EF4-FFF2-40B4-BE49-F238E27FC236}">
                  <a16:creationId xmlns:a16="http://schemas.microsoft.com/office/drawing/2014/main" id="{D82D09C6-C38B-4C18-919B-EE495A128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99264" y="2964919"/>
              <a:ext cx="567771" cy="567771"/>
            </a:xfrm>
            <a:prstGeom prst="rect">
              <a:avLst/>
            </a:prstGeom>
          </p:spPr>
        </p:pic>
        <p:pic>
          <p:nvPicPr>
            <p:cNvPr id="10" name="Grafika 9" descr="Czapka ukończenia szkoły">
              <a:extLst>
                <a:ext uri="{FF2B5EF4-FFF2-40B4-BE49-F238E27FC236}">
                  <a16:creationId xmlns:a16="http://schemas.microsoft.com/office/drawing/2014/main" id="{B6DEB0F1-21E2-4DE8-8228-0A256774C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84589" y="2719544"/>
              <a:ext cx="567771" cy="567771"/>
            </a:xfrm>
            <a:prstGeom prst="rect">
              <a:avLst/>
            </a:prstGeom>
          </p:spPr>
        </p:pic>
      </p:grpSp>
      <p:pic>
        <p:nvPicPr>
          <p:cNvPr id="11" name="Grafika 10" descr="Czapka ukończenia szkoły">
            <a:extLst>
              <a:ext uri="{FF2B5EF4-FFF2-40B4-BE49-F238E27FC236}">
                <a16:creationId xmlns:a16="http://schemas.microsoft.com/office/drawing/2014/main" id="{2F747310-FBF7-44EF-8405-42096B3D1C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88477" y="278940"/>
            <a:ext cx="352541" cy="320492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C9B7A825-C9EE-46E7-862D-EE0E0D72ACC0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14" name="Picture 8" descr="WSIiZ w Rzeszowie - YouTube">
            <a:extLst>
              <a:ext uri="{FF2B5EF4-FFF2-40B4-BE49-F238E27FC236}">
                <a16:creationId xmlns:a16="http://schemas.microsoft.com/office/drawing/2014/main" id="{238D4814-3FCA-46FC-9407-9D1DC22D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6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0A8776FB-67C3-4510-A0C0-3E655BA0D313}"/>
              </a:ext>
            </a:extLst>
          </p:cNvPr>
          <p:cNvSpPr txBox="1"/>
          <p:nvPr/>
        </p:nvSpPr>
        <p:spPr>
          <a:xfrm>
            <a:off x="352374" y="4515401"/>
            <a:ext cx="85789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>
                <a:latin typeface="Tw Cen MT Condensed" panose="020B0606020104020203" pitchFamily="34" charset="-18"/>
              </a:rPr>
              <a:t>Zwinna Uczelnia, która na bieżąco dostosowuje swoją propozycję </a:t>
            </a:r>
            <a:br>
              <a:rPr lang="pl-PL" sz="3200" dirty="0">
                <a:latin typeface="Tw Cen MT Condensed" panose="020B0606020104020203" pitchFamily="34" charset="-18"/>
              </a:rPr>
            </a:br>
            <a:r>
              <a:rPr lang="pl-PL" sz="3200" dirty="0">
                <a:latin typeface="Tw Cen MT Condensed" panose="020B0606020104020203" pitchFamily="34" charset="-18"/>
              </a:rPr>
              <a:t>wartości w zakresie dydaktyki do aktualnych wymagań rynku pracy, </a:t>
            </a:r>
            <a:br>
              <a:rPr lang="pl-PL" sz="3200" dirty="0">
                <a:latin typeface="Tw Cen MT Condensed" panose="020B0606020104020203" pitchFamily="34" charset="-18"/>
              </a:rPr>
            </a:br>
            <a:r>
              <a:rPr lang="pl-PL" sz="3200" dirty="0">
                <a:latin typeface="Tw Cen MT Condensed" panose="020B0606020104020203" pitchFamily="34" charset="-18"/>
              </a:rPr>
              <a:t>przez co utrzymuje wysoki poziom zatrudnialności absolwentów </a:t>
            </a:r>
          </a:p>
        </p:txBody>
      </p:sp>
      <p:pic>
        <p:nvPicPr>
          <p:cNvPr id="4" name="Grafika 3" descr="Cudzysłów otwierający">
            <a:extLst>
              <a:ext uri="{FF2B5EF4-FFF2-40B4-BE49-F238E27FC236}">
                <a16:creationId xmlns:a16="http://schemas.microsoft.com/office/drawing/2014/main" id="{B2372268-64B2-42E5-9B8D-B75AFDA3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5233" y="4209513"/>
            <a:ext cx="914400" cy="914400"/>
          </a:xfrm>
          <a:prstGeom prst="rect">
            <a:avLst/>
          </a:prstGeom>
        </p:spPr>
      </p:pic>
      <p:pic>
        <p:nvPicPr>
          <p:cNvPr id="8" name="Grafika 7" descr="Zamknięty cudzysłów">
            <a:extLst>
              <a:ext uri="{FF2B5EF4-FFF2-40B4-BE49-F238E27FC236}">
                <a16:creationId xmlns:a16="http://schemas.microsoft.com/office/drawing/2014/main" id="{059B1C92-8400-4BB0-A75F-76F8F741C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32256" y="5437362"/>
            <a:ext cx="914400" cy="914400"/>
          </a:xfrm>
          <a:prstGeom prst="rect">
            <a:avLst/>
          </a:prstGeom>
        </p:spPr>
      </p:pic>
      <p:pic>
        <p:nvPicPr>
          <p:cNvPr id="7" name="Grafika 6" descr="Klasa">
            <a:extLst>
              <a:ext uri="{FF2B5EF4-FFF2-40B4-BE49-F238E27FC236}">
                <a16:creationId xmlns:a16="http://schemas.microsoft.com/office/drawing/2014/main" id="{38BBCA64-986C-43EB-962B-D0E8B6DF9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67552" y="1803526"/>
            <a:ext cx="2608891" cy="2608891"/>
          </a:xfrm>
          <a:prstGeom prst="rect">
            <a:avLst/>
          </a:prstGeom>
        </p:spPr>
      </p:pic>
      <p:pic>
        <p:nvPicPr>
          <p:cNvPr id="9" name="Grafika 8" descr="Czapka ukończenia szkoły">
            <a:extLst>
              <a:ext uri="{FF2B5EF4-FFF2-40B4-BE49-F238E27FC236}">
                <a16:creationId xmlns:a16="http://schemas.microsoft.com/office/drawing/2014/main" id="{F767DAA4-F4A2-4F3F-B544-597D8F4477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16477" y="515953"/>
            <a:ext cx="352541" cy="320492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EB16A51-4213-4827-8AE9-6F7C0FC39835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12" name="Picture 8" descr="WSIiZ w Rzeszowie - YouTube">
            <a:extLst>
              <a:ext uri="{FF2B5EF4-FFF2-40B4-BE49-F238E27FC236}">
                <a16:creationId xmlns:a16="http://schemas.microsoft.com/office/drawing/2014/main" id="{5788C241-8B3E-43D1-A203-3FA6F378D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DD694422-4ACC-4DC5-B1E6-1D7E45F5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b="1" dirty="0">
                <a:latin typeface="Tw Cen MT Condensed" panose="020B0606020104020203" pitchFamily="34" charset="-18"/>
              </a:rPr>
              <a:t>Wizja Projektów </a:t>
            </a:r>
            <a:r>
              <a:rPr lang="en-US" sz="5400" b="1" dirty="0">
                <a:latin typeface="Tw Cen MT Condensed" panose="020B0606020104020203" pitchFamily="34" charset="-18"/>
              </a:rPr>
              <a:t>BE</a:t>
            </a:r>
            <a:r>
              <a:rPr lang="pl-PL" sz="5400" b="1" dirty="0">
                <a:latin typeface="Tw Cen MT Condensed" panose="020B0606020104020203" pitchFamily="34" charset="-18"/>
              </a:rPr>
              <a:t>(</a:t>
            </a:r>
            <a:r>
              <a:rPr lang="en-US" sz="5400" b="1" dirty="0">
                <a:latin typeface="Tw Cen MT Condensed" panose="020B0606020104020203" pitchFamily="34" charset="-18"/>
              </a:rPr>
              <a:t>A</a:t>
            </a:r>
            <a:r>
              <a:rPr lang="pl-PL" sz="5400" b="1" dirty="0">
                <a:latin typeface="Tw Cen MT Condensed" panose="020B0606020104020203" pitchFamily="34" charset="-18"/>
              </a:rPr>
              <a:t>)</a:t>
            </a:r>
            <a:r>
              <a:rPr lang="en-US" sz="5400" b="1" dirty="0">
                <a:latin typeface="Tw Cen MT Condensed" panose="020B0606020104020203" pitchFamily="34" charset="-18"/>
              </a:rPr>
              <a:t>ST</a:t>
            </a:r>
            <a:br>
              <a:rPr lang="pl-PL" sz="5400" b="1" dirty="0">
                <a:latin typeface="Tw Cen MT Condensed" panose="020B0606020104020203" pitchFamily="34" charset="-18"/>
              </a:rPr>
            </a:br>
            <a:r>
              <a:rPr lang="pl-PL" sz="4900" b="1" dirty="0">
                <a:latin typeface="Tw Cen MT Condensed" panose="020B0606020104020203" pitchFamily="34" charset="-18"/>
              </a:rPr>
              <a:t>(Uczelnia + Nauczyciele akademiccy)</a:t>
            </a:r>
            <a:endParaRPr lang="en-US" sz="5400" b="1" dirty="0">
              <a:latin typeface="Tw Cen MT Condensed" panose="020B0606020104020203" pitchFamily="34" charset="-18"/>
            </a:endParaRPr>
          </a:p>
        </p:txBody>
      </p:sp>
      <p:pic>
        <p:nvPicPr>
          <p:cNvPr id="14" name="Grafika 13" descr="Czapka ukończenia szkoły">
            <a:extLst>
              <a:ext uri="{FF2B5EF4-FFF2-40B4-BE49-F238E27FC236}">
                <a16:creationId xmlns:a16="http://schemas.microsoft.com/office/drawing/2014/main" id="{D7ACFC31-E75D-4CAB-B2E2-4E1F1BCC93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88477" y="278940"/>
            <a:ext cx="352541" cy="3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24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0A8776FB-67C3-4510-A0C0-3E655BA0D313}"/>
              </a:ext>
            </a:extLst>
          </p:cNvPr>
          <p:cNvSpPr txBox="1"/>
          <p:nvPr/>
        </p:nvSpPr>
        <p:spPr>
          <a:xfrm>
            <a:off x="620845" y="4314630"/>
            <a:ext cx="82601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>
                <a:latin typeface="Tw Cen MT Condensed" panose="020B0606020104020203" pitchFamily="34" charset="-18"/>
              </a:rPr>
              <a:t>Biura karier korzystające z nowoczesnych narzędzi wspierających </a:t>
            </a:r>
            <a:br>
              <a:rPr lang="pl-PL" sz="3200" dirty="0">
                <a:latin typeface="Tw Cen MT Condensed" panose="020B0606020104020203" pitchFamily="34" charset="-18"/>
              </a:rPr>
            </a:br>
            <a:r>
              <a:rPr lang="pl-PL" sz="3200" dirty="0">
                <a:latin typeface="Tw Cen MT Condensed" panose="020B0606020104020203" pitchFamily="34" charset="-18"/>
              </a:rPr>
              <a:t>rozwój zawodowy, które uwzględniają indywidualne potrzeby </a:t>
            </a:r>
            <a:br>
              <a:rPr lang="pl-PL" sz="3200" dirty="0">
                <a:latin typeface="Tw Cen MT Condensed" panose="020B0606020104020203" pitchFamily="34" charset="-18"/>
              </a:rPr>
            </a:br>
            <a:r>
              <a:rPr lang="pl-PL" sz="3200" dirty="0">
                <a:latin typeface="Tw Cen MT Condensed" panose="020B0606020104020203" pitchFamily="34" charset="-18"/>
              </a:rPr>
              <a:t>studentów i zwiększają atrakcyjność rynkową absolwentów</a:t>
            </a:r>
          </a:p>
        </p:txBody>
      </p:sp>
      <p:pic>
        <p:nvPicPr>
          <p:cNvPr id="4" name="Grafika 3" descr="Cudzysłów otwierający">
            <a:extLst>
              <a:ext uri="{FF2B5EF4-FFF2-40B4-BE49-F238E27FC236}">
                <a16:creationId xmlns:a16="http://schemas.microsoft.com/office/drawing/2014/main" id="{B2372268-64B2-42E5-9B8D-B75AFDA3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92" y="4010370"/>
            <a:ext cx="914400" cy="914400"/>
          </a:xfrm>
          <a:prstGeom prst="rect">
            <a:avLst/>
          </a:prstGeom>
        </p:spPr>
      </p:pic>
      <p:pic>
        <p:nvPicPr>
          <p:cNvPr id="8" name="Grafika 7" descr="Zamknięty cudzysłów">
            <a:extLst>
              <a:ext uri="{FF2B5EF4-FFF2-40B4-BE49-F238E27FC236}">
                <a16:creationId xmlns:a16="http://schemas.microsoft.com/office/drawing/2014/main" id="{059B1C92-8400-4BB0-A75F-76F8F741C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6775" y="5244781"/>
            <a:ext cx="914400" cy="914400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1739B4DD-99B9-4C52-96C7-ED0B4BA449AE}"/>
              </a:ext>
            </a:extLst>
          </p:cNvPr>
          <p:cNvGrpSpPr/>
          <p:nvPr/>
        </p:nvGrpSpPr>
        <p:grpSpPr>
          <a:xfrm>
            <a:off x="3036744" y="1355858"/>
            <a:ext cx="2869780" cy="2869780"/>
            <a:chOff x="3036744" y="1971808"/>
            <a:chExt cx="2869780" cy="2869780"/>
          </a:xfrm>
          <a:solidFill>
            <a:schemeClr val="bg1"/>
          </a:solidFill>
        </p:grpSpPr>
        <p:pic>
          <p:nvPicPr>
            <p:cNvPr id="5" name="Grafika 4" descr="Sala konferencyjna">
              <a:extLst>
                <a:ext uri="{FF2B5EF4-FFF2-40B4-BE49-F238E27FC236}">
                  <a16:creationId xmlns:a16="http://schemas.microsoft.com/office/drawing/2014/main" id="{E90F0B42-1409-4259-8C56-D3619CD7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36744" y="1971808"/>
              <a:ext cx="2869780" cy="2869780"/>
            </a:xfrm>
            <a:prstGeom prst="rect">
              <a:avLst/>
            </a:prstGeom>
          </p:spPr>
        </p:pic>
        <p:pic>
          <p:nvPicPr>
            <p:cNvPr id="10" name="Grafika 9" descr="Czapka ukończenia szkoły">
              <a:extLst>
                <a:ext uri="{FF2B5EF4-FFF2-40B4-BE49-F238E27FC236}">
                  <a16:creationId xmlns:a16="http://schemas.microsoft.com/office/drawing/2014/main" id="{0D8C224B-99F7-4FE0-957D-88DA3F9B1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82551" y="2403794"/>
              <a:ext cx="387795" cy="387795"/>
            </a:xfrm>
            <a:prstGeom prst="rect">
              <a:avLst/>
            </a:prstGeom>
          </p:spPr>
        </p:pic>
      </p:grpSp>
      <p:pic>
        <p:nvPicPr>
          <p:cNvPr id="9" name="Grafika 8" descr="Czapka ukończenia szkoły">
            <a:extLst>
              <a:ext uri="{FF2B5EF4-FFF2-40B4-BE49-F238E27FC236}">
                <a16:creationId xmlns:a16="http://schemas.microsoft.com/office/drawing/2014/main" id="{E1826C2F-1F69-4078-B612-964B3D1BFF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16477" y="535003"/>
            <a:ext cx="352541" cy="320492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CB6AAF25-668A-40AC-9BB7-BF82B3EC63A2}"/>
              </a:ext>
            </a:extLst>
          </p:cNvPr>
          <p:cNvSpPr/>
          <p:nvPr/>
        </p:nvSpPr>
        <p:spPr>
          <a:xfrm>
            <a:off x="5989" y="6492874"/>
            <a:ext cx="9138011" cy="374858"/>
          </a:xfrm>
          <a:prstGeom prst="rect">
            <a:avLst/>
          </a:prstGeom>
          <a:solidFill>
            <a:srgbClr val="C01B2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w Cen MT Condensed" panose="020B0606020104020203" pitchFamily="34" charset="-18"/>
            </a:endParaRPr>
          </a:p>
        </p:txBody>
      </p:sp>
      <p:pic>
        <p:nvPicPr>
          <p:cNvPr id="13" name="Picture 8" descr="WSIiZ w Rzeszowie - YouTube">
            <a:extLst>
              <a:ext uri="{FF2B5EF4-FFF2-40B4-BE49-F238E27FC236}">
                <a16:creationId xmlns:a16="http://schemas.microsoft.com/office/drawing/2014/main" id="{1DA572D3-CF93-411F-BA55-626FC5759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95" y="6531937"/>
            <a:ext cx="310380" cy="3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ytuł 1">
            <a:extLst>
              <a:ext uri="{FF2B5EF4-FFF2-40B4-BE49-F238E27FC236}">
                <a16:creationId xmlns:a16="http://schemas.microsoft.com/office/drawing/2014/main" id="{8D73F39A-3BF9-435D-9C3E-7AE977F6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b="1" dirty="0">
                <a:latin typeface="Tw Cen MT Condensed" panose="020B0606020104020203" pitchFamily="34" charset="-18"/>
              </a:rPr>
              <a:t>Wizja Projektów </a:t>
            </a:r>
            <a:r>
              <a:rPr lang="en-US" sz="5400" b="1" dirty="0">
                <a:latin typeface="Tw Cen MT Condensed" panose="020B0606020104020203" pitchFamily="34" charset="-18"/>
              </a:rPr>
              <a:t>BE</a:t>
            </a:r>
            <a:r>
              <a:rPr lang="pl-PL" sz="5400" b="1" dirty="0">
                <a:latin typeface="Tw Cen MT Condensed" panose="020B0606020104020203" pitchFamily="34" charset="-18"/>
              </a:rPr>
              <a:t>(</a:t>
            </a:r>
            <a:r>
              <a:rPr lang="en-US" sz="5400" b="1" dirty="0">
                <a:latin typeface="Tw Cen MT Condensed" panose="020B0606020104020203" pitchFamily="34" charset="-18"/>
              </a:rPr>
              <a:t>A</a:t>
            </a:r>
            <a:r>
              <a:rPr lang="pl-PL" sz="5400" b="1" dirty="0">
                <a:latin typeface="Tw Cen MT Condensed" panose="020B0606020104020203" pitchFamily="34" charset="-18"/>
              </a:rPr>
              <a:t>)</a:t>
            </a:r>
            <a:r>
              <a:rPr lang="en-US" sz="5400" b="1" dirty="0">
                <a:latin typeface="Tw Cen MT Condensed" panose="020B0606020104020203" pitchFamily="34" charset="-18"/>
              </a:rPr>
              <a:t>ST</a:t>
            </a:r>
            <a:br>
              <a:rPr lang="pl-PL" sz="5400" b="1" dirty="0">
                <a:latin typeface="Tw Cen MT Condensed" panose="020B0606020104020203" pitchFamily="34" charset="-18"/>
              </a:rPr>
            </a:br>
            <a:r>
              <a:rPr lang="pl-PL" sz="5400" b="1" dirty="0">
                <a:latin typeface="Tw Cen MT Condensed" panose="020B0606020104020203" pitchFamily="34" charset="-18"/>
              </a:rPr>
              <a:t>(Biura karier)</a:t>
            </a:r>
            <a:endParaRPr lang="en-US" sz="5400" b="1" dirty="0">
              <a:latin typeface="Tw Cen MT Condensed" panose="020B0606020104020203" pitchFamily="34" charset="-18"/>
            </a:endParaRPr>
          </a:p>
        </p:txBody>
      </p:sp>
      <p:pic>
        <p:nvPicPr>
          <p:cNvPr id="16" name="Grafika 15" descr="Czapka ukończenia szkoły">
            <a:extLst>
              <a:ext uri="{FF2B5EF4-FFF2-40B4-BE49-F238E27FC236}">
                <a16:creationId xmlns:a16="http://schemas.microsoft.com/office/drawing/2014/main" id="{3FA89FFF-22B3-4C93-B22A-32B3119CC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88477" y="278940"/>
            <a:ext cx="352541" cy="3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05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5E6EDB83-3918-4811-8EE7-CA56D2D60C91}" vid="{03B8E500-D19F-43C8-87A2-EF9899139FDB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presentation_template_EN</Template>
  <TotalTime>13797</TotalTime>
  <Words>1344</Words>
  <Application>Microsoft Office PowerPoint</Application>
  <PresentationFormat>Pokaz na ekranie (4:3)</PresentationFormat>
  <Paragraphs>168</Paragraphs>
  <Slides>43</Slides>
  <Notes>7</Notes>
  <HiddenSlides>6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51" baseType="lpstr">
      <vt:lpstr>Roboto Slab</vt:lpstr>
      <vt:lpstr>Calibri Light</vt:lpstr>
      <vt:lpstr>Tw Cen MT Condensed</vt:lpstr>
      <vt:lpstr>Calibri</vt:lpstr>
      <vt:lpstr>Arial</vt:lpstr>
      <vt:lpstr>Tw Cen MT</vt:lpstr>
      <vt:lpstr>Book Antiqua</vt:lpstr>
      <vt:lpstr>Motyw pakietu Office</vt:lpstr>
      <vt:lpstr>Konferencja Sektorowa „Sztuczna Inteligencja, Cyberbezpieczeństwo, Innowacje Technologiczne. Wyzwania dla rozwoju kompetencji”</vt:lpstr>
      <vt:lpstr>Projekty z rodziny BE(A)ST Kształcenie w oparciu o zainteresowania</vt:lpstr>
      <vt:lpstr>Prezentacja programu PowerPoint</vt:lpstr>
      <vt:lpstr>Prezentacja programu PowerPoint</vt:lpstr>
      <vt:lpstr>Prezentacja programu PowerPoint</vt:lpstr>
      <vt:lpstr>BE(A)ST jest metodyką wielostronną</vt:lpstr>
      <vt:lpstr>Wizja Projektów BE(A)ST (Studenci)</vt:lpstr>
      <vt:lpstr>Wizja Projektów BE(A)ST (Uczelnia + Nauczyciele akademiccy)</vt:lpstr>
      <vt:lpstr>Wizja Projektów BE(A)ST (Biura karier)</vt:lpstr>
      <vt:lpstr>BE(A)ST jest kompleksową metodyką</vt:lpstr>
      <vt:lpstr>Proces BE(A)ST dla Studentów</vt:lpstr>
      <vt:lpstr>BE(A)ST – Skrzynka Narzędziowa</vt:lpstr>
      <vt:lpstr>Metodyka = Proces + Narzędzia</vt:lpstr>
      <vt:lpstr>Prezentacja programu PowerPoint</vt:lpstr>
      <vt:lpstr>Prezentacja programu PowerPoint</vt:lpstr>
      <vt:lpstr>Różni Studenci – Różne Potrzeby</vt:lpstr>
      <vt:lpstr>Proces BE(A)ST dla Nauczycieli</vt:lpstr>
      <vt:lpstr>Proces BE(A)ST dla Biur Karier</vt:lpstr>
      <vt:lpstr>Prezentacja programu PowerPoint</vt:lpstr>
      <vt:lpstr>Prezentacja programu PowerPoint</vt:lpstr>
      <vt:lpstr>Prezentacja programu PowerPoint</vt:lpstr>
      <vt:lpstr>Przewodnik metodyczny dla Nauczycieli|Trenerów</vt:lpstr>
      <vt:lpstr>Przewodnik dla Skrzynki Narzędziowej Celowego Rozwoju Studenta</vt:lpstr>
      <vt:lpstr>Prezentacja programu PowerPoint</vt:lpstr>
      <vt:lpstr>Prezentacja programu PowerPoint</vt:lpstr>
      <vt:lpstr>Prezentacja programu PowerPoint</vt:lpstr>
      <vt:lpstr>Platforma BE(A)ST on-line </vt:lpstr>
      <vt:lpstr>Prezentacja programu PowerPoint</vt:lpstr>
      <vt:lpstr>Biblioteka podcastów  wywiady z ekspertami</vt:lpstr>
      <vt:lpstr>Prezentacja programu PowerPoint</vt:lpstr>
      <vt:lpstr>Prezentacja programu PowerPoint</vt:lpstr>
      <vt:lpstr>Prezentacja programu PowerPoint</vt:lpstr>
      <vt:lpstr>BE(A)ST dla Kadry Zarządczej Uczelni</vt:lpstr>
      <vt:lpstr>Prezentacja programu PowerPoint</vt:lpstr>
      <vt:lpstr>Prezentacja programu PowerPoint</vt:lpstr>
      <vt:lpstr>Pobierz monografię w wersji elektronicznej </vt:lpstr>
      <vt:lpstr>Prezentacja programu PowerPoint</vt:lpstr>
      <vt:lpstr>Prezentacja programu PowerPoint</vt:lpstr>
      <vt:lpstr>Prezentacja programu PowerPoint</vt:lpstr>
      <vt:lpstr>Projekty CZTD…</vt:lpstr>
      <vt:lpstr>Projekty CZTD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scientific conference  „Developing students' awareness in the area of individualized career planning”</dc:title>
  <dc:creator>Jacek Jakieła</dc:creator>
  <cp:lastModifiedBy>EventLab s.c.</cp:lastModifiedBy>
  <cp:revision>123</cp:revision>
  <dcterms:created xsi:type="dcterms:W3CDTF">2022-09-16T07:23:52Z</dcterms:created>
  <dcterms:modified xsi:type="dcterms:W3CDTF">2023-10-03T11:22:56Z</dcterms:modified>
</cp:coreProperties>
</file>