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1"/>
  </p:notesMasterIdLst>
  <p:sldIdLst>
    <p:sldId id="256" r:id="rId3"/>
    <p:sldId id="315" r:id="rId4"/>
    <p:sldId id="881" r:id="rId5"/>
    <p:sldId id="883" r:id="rId6"/>
    <p:sldId id="865" r:id="rId7"/>
    <p:sldId id="877" r:id="rId8"/>
    <p:sldId id="876" r:id="rId9"/>
    <p:sldId id="297" r:id="rId10"/>
    <p:sldId id="875" r:id="rId11"/>
    <p:sldId id="873" r:id="rId12"/>
    <p:sldId id="874" r:id="rId13"/>
    <p:sldId id="872" r:id="rId14"/>
    <p:sldId id="882" r:id="rId15"/>
    <p:sldId id="310" r:id="rId16"/>
    <p:sldId id="312" r:id="rId17"/>
    <p:sldId id="854" r:id="rId18"/>
    <p:sldId id="302" r:id="rId19"/>
    <p:sldId id="879" r:id="rId20"/>
    <p:sldId id="857" r:id="rId21"/>
    <p:sldId id="859" r:id="rId22"/>
    <p:sldId id="862" r:id="rId23"/>
    <p:sldId id="860" r:id="rId24"/>
    <p:sldId id="863" r:id="rId25"/>
    <p:sldId id="861" r:id="rId26"/>
    <p:sldId id="313" r:id="rId27"/>
    <p:sldId id="858" r:id="rId28"/>
    <p:sldId id="855" r:id="rId29"/>
    <p:sldId id="292" r:id="rId30"/>
  </p:sldIdLst>
  <p:sldSz cx="12192000" cy="6858000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75A"/>
    <a:srgbClr val="FFC305"/>
    <a:srgbClr val="F17F42"/>
    <a:srgbClr val="D99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8375" autoAdjust="0"/>
  </p:normalViewPr>
  <p:slideViewPr>
    <p:cSldViewPr>
      <p:cViewPr varScale="1">
        <p:scale>
          <a:sx n="57" d="100"/>
          <a:sy n="57" d="100"/>
        </p:scale>
        <p:origin x="1124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AC5CB-6390-4061-8DE8-0C81ED3F3D36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D9478-11F9-42E4-A047-A71E524A9B2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6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n.pcinn.org/admin/profile-naukowcow/profil?scientistProfileId=39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825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320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  <a:p>
            <a:pPr algn="l"/>
            <a:r>
              <a:rPr lang="pl-PL" b="1" i="0" dirty="0">
                <a:solidFill>
                  <a:srgbClr val="292B2C"/>
                </a:solidFill>
                <a:effectLst/>
                <a:latin typeface="inherit"/>
              </a:rPr>
              <a:t>Pracownia szybkiego prototypowania</a:t>
            </a:r>
          </a:p>
          <a:p>
            <a:pPr algn="l"/>
            <a:endParaRPr lang="pl-PL" b="0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Pracownia szybkiego prototypowania jest miejscem wspierającym nowoczesny styl kreowania projektów w fazie początkowej. To przestrzeń dla kreatorów i studentów praktycznie każdego kierunku studiów.</a:t>
            </a:r>
          </a:p>
          <a:p>
            <a:pPr algn="l"/>
            <a:endParaRPr lang="pl-PL" b="1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r>
              <a:rPr lang="pl-PL" b="1" i="0" dirty="0">
                <a:solidFill>
                  <a:srgbClr val="292B2C"/>
                </a:solidFill>
                <a:effectLst/>
                <a:latin typeface="inherit"/>
              </a:rPr>
              <a:t>Pracownia media VR</a:t>
            </a:r>
          </a:p>
          <a:p>
            <a:pPr algn="l"/>
            <a:endParaRPr lang="pl-PL" b="1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Pracownia media VR to miejsce, w których można tworzyć i rozwijać nie tylko wirtualne światy, ale także modele biznesowe oparte o </a:t>
            </a:r>
            <a:r>
              <a:rPr lang="pl-PL" b="0" i="0" dirty="0" err="1">
                <a:solidFill>
                  <a:srgbClr val="3D3D3D"/>
                </a:solidFill>
                <a:effectLst/>
                <a:latin typeface="Encode Sans"/>
              </a:rPr>
              <a:t>social</a:t>
            </a:r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 media, nowe formy sztuk audiowizualnych i łączyć je z potrzebami biznesu i przemysłu w wydaniu cyfrowym.</a:t>
            </a:r>
            <a:endParaRPr lang="pl-PL" b="0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endParaRPr lang="pl-PL" b="1" i="0" dirty="0">
              <a:solidFill>
                <a:srgbClr val="292B2C"/>
              </a:solidFill>
              <a:effectLst/>
              <a:latin typeface="inheri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i="0" dirty="0">
                <a:solidFill>
                  <a:srgbClr val="292B2C"/>
                </a:solidFill>
                <a:effectLst/>
                <a:latin typeface="inherit"/>
              </a:rPr>
              <a:t>Warsztat – modelarnia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1" i="0" dirty="0">
              <a:solidFill>
                <a:srgbClr val="292B2C"/>
              </a:solidFill>
              <a:effectLst/>
              <a:latin typeface="inheri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W warsztacie istnieje możliwość obróbki praktycznie każdego materiału naturalnego, tworzyw sztucznych czy metali niezależnych. To pracownia odbudowująca kluczowe umiejętności manualne wśród inżynierów.</a:t>
            </a:r>
            <a:endParaRPr lang="pl-PL" b="0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endParaRPr lang="pl-PL" b="1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endParaRPr lang="pl-PL" b="1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r>
              <a:rPr lang="pl-PL" b="1" i="0" dirty="0">
                <a:solidFill>
                  <a:srgbClr val="292B2C"/>
                </a:solidFill>
                <a:effectLst/>
                <a:latin typeface="inherit"/>
              </a:rPr>
              <a:t>Pracownia </a:t>
            </a:r>
            <a:r>
              <a:rPr lang="pl-PL" b="1" i="0" dirty="0" err="1">
                <a:solidFill>
                  <a:srgbClr val="292B2C"/>
                </a:solidFill>
                <a:effectLst/>
                <a:latin typeface="inherit"/>
              </a:rPr>
              <a:t>biogreen</a:t>
            </a:r>
            <a:endParaRPr lang="pl-PL" b="1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endParaRPr lang="pl-PL" b="0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Pracownia </a:t>
            </a:r>
            <a:r>
              <a:rPr lang="pl-PL" b="0" i="0" dirty="0" err="1">
                <a:solidFill>
                  <a:srgbClr val="3D3D3D"/>
                </a:solidFill>
                <a:effectLst/>
                <a:latin typeface="Encode Sans"/>
              </a:rPr>
              <a:t>biogreen</a:t>
            </a:r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 daje możliwość eksperymentowania i testowania projektów wykorzystujących ekologiczne i naturalne materiały. Przestrzeń jest dedykowana pasjonatom </a:t>
            </a:r>
            <a:r>
              <a:rPr lang="pl-PL" b="0" i="0" dirty="0" err="1">
                <a:solidFill>
                  <a:srgbClr val="3D3D3D"/>
                </a:solidFill>
                <a:effectLst/>
                <a:latin typeface="Encode Sans"/>
              </a:rPr>
              <a:t>urban</a:t>
            </a:r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 </a:t>
            </a:r>
            <a:r>
              <a:rPr lang="pl-PL" b="0" i="0" dirty="0" err="1">
                <a:solidFill>
                  <a:srgbClr val="3D3D3D"/>
                </a:solidFill>
                <a:effectLst/>
                <a:latin typeface="Encode Sans"/>
              </a:rPr>
              <a:t>farmingu</a:t>
            </a:r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, produktów ekologicznych oraz wszystkim, którzy chcą projektować innowacyjne systemy uprawy.</a:t>
            </a:r>
          </a:p>
          <a:p>
            <a:pPr algn="l"/>
            <a:endParaRPr lang="pl-PL" b="0" i="0" dirty="0">
              <a:solidFill>
                <a:srgbClr val="3D3D3D"/>
              </a:solidFill>
              <a:effectLst/>
              <a:latin typeface="Encode Sans"/>
            </a:endParaRPr>
          </a:p>
          <a:p>
            <a:r>
              <a:rPr lang="pl-PL" b="1" dirty="0">
                <a:solidFill>
                  <a:srgbClr val="292B2C"/>
                </a:solidFill>
                <a:effectLst/>
                <a:latin typeface="inherit"/>
              </a:rPr>
              <a:t>Pracownia elektroniczna – hackerspace</a:t>
            </a:r>
          </a:p>
          <a:p>
            <a:endParaRPr lang="pl-PL" b="1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Pracownia elektroniczna - hackerspace to przestrzeń sprzyjająca kodowaniu, programowaniu mikrokontrolerów, tworzeniu układów elektronicznych PCB, systemów czujników i układów sterujących. To idealne miejsce dla pasjonatów elektroniki, studentów kierunków IT, mechatroniki czy automatyki.</a:t>
            </a:r>
          </a:p>
          <a:p>
            <a:endParaRPr lang="pl-PL" b="0" i="0" dirty="0">
              <a:solidFill>
                <a:srgbClr val="3D3D3D"/>
              </a:solidFill>
              <a:effectLst/>
              <a:latin typeface="Encode Sans"/>
            </a:endParaRPr>
          </a:p>
          <a:p>
            <a:pPr algn="l"/>
            <a:endParaRPr lang="pl-PL" b="0" i="0" dirty="0">
              <a:solidFill>
                <a:srgbClr val="3D3D3D"/>
              </a:solidFill>
              <a:effectLst/>
              <a:latin typeface="Encode Sans"/>
            </a:endParaRPr>
          </a:p>
          <a:p>
            <a:pPr algn="l"/>
            <a:r>
              <a:rPr lang="pl-PL" b="1" i="0" dirty="0">
                <a:solidFill>
                  <a:srgbClr val="292B2C"/>
                </a:solidFill>
                <a:effectLst/>
                <a:latin typeface="inherit"/>
              </a:rPr>
              <a:t>Pracownia tekstylna &amp; </a:t>
            </a:r>
            <a:r>
              <a:rPr lang="pl-PL" b="1" i="0" dirty="0" err="1">
                <a:solidFill>
                  <a:srgbClr val="292B2C"/>
                </a:solidFill>
                <a:effectLst/>
                <a:latin typeface="inherit"/>
              </a:rPr>
              <a:t>wearables</a:t>
            </a:r>
            <a:endParaRPr lang="pl-PL" b="1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endParaRPr lang="pl-PL" b="1" i="0" dirty="0">
              <a:solidFill>
                <a:srgbClr val="292B2C"/>
              </a:solidFill>
              <a:effectLst/>
              <a:latin typeface="inherit"/>
            </a:endParaRPr>
          </a:p>
          <a:p>
            <a:pPr algn="l"/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Pracownia tekstylna &amp; </a:t>
            </a:r>
            <a:r>
              <a:rPr lang="pl-PL" b="0" i="0" dirty="0" err="1">
                <a:solidFill>
                  <a:srgbClr val="3D3D3D"/>
                </a:solidFill>
                <a:effectLst/>
                <a:latin typeface="Encode Sans"/>
              </a:rPr>
              <a:t>wearables</a:t>
            </a:r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 to zaplecze obróbki tekstylnej dedykowane młodemu pokoleniu designerów odzieży, projektantom i innowatorom w dziedzinach </a:t>
            </a:r>
            <a:r>
              <a:rPr lang="pl-PL" b="0" i="0" dirty="0" err="1">
                <a:solidFill>
                  <a:srgbClr val="3D3D3D"/>
                </a:solidFill>
                <a:effectLst/>
                <a:latin typeface="Encode Sans"/>
              </a:rPr>
              <a:t>tekstroniki</a:t>
            </a:r>
            <a:r>
              <a:rPr lang="pl-PL" b="0" i="0" dirty="0">
                <a:solidFill>
                  <a:srgbClr val="3D3D3D"/>
                </a:solidFill>
                <a:effectLst/>
                <a:latin typeface="Encode Sans"/>
              </a:rPr>
              <a:t>, inteligentnej odzieży ochronnej i elektroniki noszonej.</a:t>
            </a:r>
          </a:p>
          <a:p>
            <a:pPr algn="l"/>
            <a:endParaRPr lang="pl-PL" b="0" i="0" dirty="0">
              <a:solidFill>
                <a:srgbClr val="3D3D3D"/>
              </a:solidFill>
              <a:effectLst/>
              <a:latin typeface="Encode San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19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773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22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b="0" i="0" dirty="0"/>
              <a:t>Na wysokość blisko 19 km wzniósł się balon stratosferyczny zespołu </a:t>
            </a:r>
            <a:r>
              <a:rPr lang="pl-PL" b="0" i="0" dirty="0" err="1"/>
              <a:t>Supercluster</a:t>
            </a:r>
            <a:r>
              <a:rPr lang="pl-PL" b="0" i="0" dirty="0"/>
              <a:t>, w skład którego wchodzą studenci Politechniki Rzeszowskiej. W czasie lotu, komputer pokładowy balonu zmierzył m.in. ciśnienie oraz temperaturę powietrza, prędkość i kierunek wiatru, kąty orientacji przestrzennej oraz pozycję geograficzną. Projekt powstał we współpracy z Podkarpackim Centrum Innowacji, Politechniką Rzeszowską oraz radioamatorami.</a:t>
            </a:r>
          </a:p>
          <a:p>
            <a:endParaRPr lang="pl-PL" b="0" i="0" dirty="0"/>
          </a:p>
          <a:p>
            <a:r>
              <a:rPr lang="pl-PL" i="0" dirty="0"/>
              <a:t>Pomysł na stworzenie balonu stratosferycznego powstał jeszcze w ubiegłym roku. – Na potrzeby rzeszowskiej edycji hackathonu NASA Space </a:t>
            </a:r>
            <a:r>
              <a:rPr lang="pl-PL" i="0" dirty="0" err="1"/>
              <a:t>Apps</a:t>
            </a:r>
            <a:r>
              <a:rPr lang="pl-PL" i="0" dirty="0"/>
              <a:t> Challenge utworzono zespół </a:t>
            </a:r>
            <a:r>
              <a:rPr lang="pl-PL" i="0" dirty="0" err="1"/>
              <a:t>Supercluster</a:t>
            </a:r>
            <a:r>
              <a:rPr lang="pl-PL" i="0" dirty="0"/>
              <a:t>. Postanowił on zmierzyć się z jednym z wyzwań zaproponowanych przez międzynarodową agencję kosmiczną. </a:t>
            </a:r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686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Orzeł-7 ma ponad metr wysokości. ponad 6 cm średnicy. a masa startowa wynosi 1.7 kg. Konstrukcja modułowa, wyposażona jest w komputer pokładowy, który na podstawie zmiany temperatury otoczenia oraz ciśnienia wyzwala spadochron. Rakieta zadebiutowała podczas Festiwalu </a:t>
            </a:r>
            <a:r>
              <a:rPr lang="pl-PL" dirty="0" err="1"/>
              <a:t>Meteora</a:t>
            </a:r>
            <a:r>
              <a:rPr lang="pl-PL" dirty="0"/>
              <a:t> 2022 na Pustyni </a:t>
            </a:r>
            <a:r>
              <a:rPr lang="pl-PL" dirty="0" err="1"/>
              <a:t>Blędowskiej</a:t>
            </a:r>
            <a:r>
              <a:rPr lang="pl-PL" dirty="0"/>
              <a:t>. Po poprawnym starcie z wyrzutni i stabilnym locie po 10 sekundach osiągnęła wysokość 600 m. W planach jest przekroczenie prędkości </a:t>
            </a:r>
            <a:r>
              <a:rPr lang="pl-PL" dirty="0" err="1"/>
              <a:t>dzwięku</a:t>
            </a:r>
            <a:r>
              <a:rPr lang="pl-PL" dirty="0"/>
              <a:t> i osiągnięcia wysokości 4 tysięcy metrów.</a:t>
            </a:r>
            <a:br>
              <a:rPr lang="pl-PL" dirty="0"/>
            </a:br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83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Powstały w ramach Hackathonu NASA Space </a:t>
            </a:r>
            <a:r>
              <a:rPr lang="pl-PL" dirty="0" err="1"/>
              <a:t>Apps</a:t>
            </a:r>
            <a:r>
              <a:rPr lang="pl-PL" dirty="0"/>
              <a:t> Challenge 2022 projekt to przydatne narzędzie wielofunkcyjne. Ten </a:t>
            </a:r>
            <a:r>
              <a:rPr lang="pl-PL" dirty="0" err="1"/>
              <a:t>multitoolowy</a:t>
            </a:r>
            <a:r>
              <a:rPr lang="pl-PL" dirty="0"/>
              <a:t> produkt pozwala zaoszczędzić zasoby potrzebne do stworzenia narzędzi o podobnych możliwościach. Multitool to urządzenie podobne do szwajcarskiego scyzoryka dla astronauty. Posiada wbudowane funkcje, takie jak klucze płaskie i śrubokręty z wieloma różnymi bitami. Ponadto to podstawowe narzędzie można rozbudować o dodatkowe moduły, z których jednym jest przedłużacz, który pozwala na większą dźwignie, często niezbędną do odkręcenia mocno zakleszczonej śruby. Co więcej. ta bardzo prosta konstrukcja pozwala na zaprojektowanie większej liczby modułów, zgodnie z potrzebami przyszłych badań.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57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Zespół Mleczni Ludzie odniósł niesamowity sukces w </a:t>
            </a:r>
            <a:r>
              <a:rPr lang="pl-PL" dirty="0" err="1"/>
              <a:t>hackathonie</a:t>
            </a:r>
            <a:r>
              <a:rPr lang="pl-PL" dirty="0"/>
              <a:t> </a:t>
            </a:r>
            <a:r>
              <a:rPr lang="pl-PL" dirty="0" err="1"/>
              <a:t>Subcarpathian</a:t>
            </a:r>
            <a:r>
              <a:rPr lang="pl-PL" dirty="0"/>
              <a:t> NASA Space </a:t>
            </a:r>
            <a:r>
              <a:rPr lang="pl-PL" dirty="0" err="1"/>
              <a:t>App</a:t>
            </a:r>
            <a:r>
              <a:rPr lang="pl-PL" dirty="0"/>
              <a:t> Challenge 2022 organizowanym przez Podkarpackie Centrum Innowacji. Zajął 2. miejsce w klasyfikacji generalnej oraz 1. miejsce jako najlepszy zespół uczniowski. Stworzył stronę i aplikacje mobilną, dzięki której można oglądać słońce na żywo lub wybrać dowolną datę (do 12 lat wstecz). W planach jest wysyłanie powiadomień o anomaliach słonecznych, które będą przydatne w szczególności firmom, które obsługują satelity na orbicie oraz uniwersytetom badającym słońce.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027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SYSTEM EKSPERYMENTALNY DO UPRAWY BEZGLEBOWEJ ZIÓŁ</a:t>
            </a:r>
            <a:br>
              <a:rPr lang="pl-PL" dirty="0"/>
            </a:br>
            <a:br>
              <a:rPr lang="pl-PL" dirty="0"/>
            </a:br>
            <a:r>
              <a:rPr lang="pl-PL" dirty="0"/>
              <a:t>Herb Hydrant - został wydrukowany w technologii 3D, który służy do </a:t>
            </a:r>
            <a:r>
              <a:rPr lang="pl-PL" dirty="0" err="1"/>
              <a:t>hydroponic</a:t>
            </a:r>
            <a:r>
              <a:rPr lang="pl-PL" dirty="0"/>
              <a:t> uprawy roślin, wyposażony w inteligentne czujniki sterowane przez sieć w Całość pozwala uzyskać kontrolowane warunki wzrostu rośliny.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276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Kolekcja została zaprojektowana przede wszystkim z myślą o środowisku i tym, jak możemy pomóc ekologii przez elementy trendów mody odpowiedzialnej, którymi także są technologie 3D druku. Głównym akcentem swojej kolekcji uważam buty oraz gorset wyprodukowane na 3D drukarce z recyklingowego surowca. Głównie, ta kolekcja jest wyzwaniem dla światu mody i ma w sobie cel zwrócić uwagę na to jak takie nowoczesne, wręcz już dosyć pospolite technologie jak 3D druk mogą zmieniać jego układ, trendy oraz otwierać drzwi dla wielu młodych i nawet szalonych projektantów.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3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504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„</a:t>
            </a:r>
            <a:r>
              <a:rPr lang="pl-PL" dirty="0" err="1"/>
              <a:t>Leaf</a:t>
            </a:r>
            <a:r>
              <a:rPr lang="pl-PL" dirty="0"/>
              <a:t>” to projekt, w ramach którego powstaną dwie aplikacje: edukacyjna i komercyjna, których celem jest zaszczepienie w ludziach chęci dbania o środowisko. Aplikacja </a:t>
            </a:r>
            <a:r>
              <a:rPr lang="pl-PL" dirty="0" err="1"/>
              <a:t>leaf</a:t>
            </a:r>
            <a:r>
              <a:rPr lang="pl-PL" dirty="0"/>
              <a:t> ma być pro-edukacyjnym rozwiązaniem, dzięki któremu dzieci i młodzież poprzez zabawę zdobędą wiedzę o drzewach i roślinach. Jedną z funkcji będzie odgadywanie gatunku drzewa na podstawie zdjęcia liścia. Oprócz tego, aplikacja będzie bogata w treści przyrodnicze i ciekawostki ze świata drzew i roślin.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593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515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340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61ff2df3d7_17_28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l"/>
              <a:t>Obowiązkowy slajd przedostatni</a:t>
            </a:r>
            <a:endParaRPr/>
          </a:p>
        </p:txBody>
      </p:sp>
      <p:sp>
        <p:nvSpPr>
          <p:cNvPr id="578" name="Google Shape;578;g161ff2df3d7_17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Kluczowym elementem innowacyjnym proponowanej technologii jest </a:t>
            </a:r>
            <a:r>
              <a:rPr lang="pl-PL" b="1" dirty="0"/>
              <a:t>zastosowanie sformalizowanego algebraiczno- logicznego opisu optymalizowanego procesu.</a:t>
            </a:r>
            <a:r>
              <a:rPr lang="pl-PL" dirty="0"/>
              <a:t> </a:t>
            </a:r>
          </a:p>
          <a:p>
            <a:r>
              <a:rPr lang="pl-PL" dirty="0"/>
              <a:t>W zadaniach harmonogramowania zadań lotniczych, </a:t>
            </a:r>
            <a:r>
              <a:rPr lang="pl-PL" b="1" dirty="0"/>
              <a:t>pozwala to na uwzględnienie w modelach zarówno zmiany struktury procesu jak i zewnętrznych zakłóceń </a:t>
            </a:r>
            <a:r>
              <a:rPr lang="pl-PL" dirty="0"/>
              <a:t>przy utrzymaniu automatycznego</a:t>
            </a:r>
          </a:p>
          <a:p>
            <a:r>
              <a:rPr lang="pl-PL" dirty="0"/>
              <a:t>poszukiwania w takich sytuacjach dopuszczalnych i/lub optymalnych rozwiązań planistycznych. </a:t>
            </a:r>
          </a:p>
          <a:p>
            <a:r>
              <a:rPr lang="pl-PL" b="1" dirty="0"/>
              <a:t>Celem zweryfikowania algorytmu opracowanego w projekcie należy podjąć prób wgrania aplikacji do komercyjnie stosowanych dronów  z otwartą platformą tzw. </a:t>
            </a:r>
            <a:r>
              <a:rPr lang="pl-PL" b="1" dirty="0" err="1"/>
              <a:t>enterpise</a:t>
            </a:r>
            <a:r>
              <a:rPr lang="pl-PL" b="1" dirty="0"/>
              <a:t>. </a:t>
            </a:r>
            <a:r>
              <a:rPr lang="pl-PL" dirty="0"/>
              <a:t>W tym celu należy wynająć </a:t>
            </a:r>
            <a:r>
              <a:rPr lang="pl-PL" dirty="0" err="1"/>
              <a:t>drona</a:t>
            </a:r>
            <a:r>
              <a:rPr lang="pl-PL" dirty="0"/>
              <a:t> np.  DJI </a:t>
            </a:r>
            <a:r>
              <a:rPr lang="pl-PL" dirty="0" err="1"/>
              <a:t>Mavic</a:t>
            </a:r>
            <a:r>
              <a:rPr lang="pl-PL" dirty="0"/>
              <a:t> 2 Enterprise Advanced + </a:t>
            </a:r>
            <a:r>
              <a:rPr lang="pl-PL" dirty="0" err="1"/>
              <a:t>Care</a:t>
            </a:r>
            <a:r>
              <a:rPr lang="pl-PL" dirty="0"/>
              <a:t> </a:t>
            </a:r>
            <a:r>
              <a:rPr lang="pl-PL" dirty="0" err="1"/>
              <a:t>Refresh</a:t>
            </a:r>
            <a:r>
              <a:rPr lang="pl-PL" dirty="0"/>
              <a:t> z pełnym pakietem ubezpieczenia. Czas wynajęcia min. 1 miesiąc.  W przypadku pomyślnego wgrania aplikacji należy </a:t>
            </a:r>
            <a:r>
              <a:rPr lang="pl-PL" b="1" dirty="0"/>
              <a:t>rozszerzyć badanie na chmarę dronów min. 3 sztuki. </a:t>
            </a:r>
          </a:p>
          <a:p>
            <a:r>
              <a:rPr lang="pl-PL" b="1" dirty="0"/>
              <a:t>Dr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Zbigniew Gomółka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UR, N2 152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474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Odpowiedź na coraz częściej zdarzające się ataki </a:t>
            </a:r>
            <a:r>
              <a:rPr lang="pl-PL" b="1" dirty="0" err="1"/>
              <a:t>cyberprzestepców</a:t>
            </a:r>
            <a:r>
              <a:rPr lang="pl-PL" b="1" dirty="0"/>
              <a:t> na infrastrukturę informatyczną przedsiębiorstw. </a:t>
            </a:r>
            <a:r>
              <a:rPr lang="pl-PL" dirty="0"/>
              <a:t>Firmy często nie zdają sobie sprawy, że były obiektem ataku. Bardzo ważne jest wykrywanie zarówno ataków, jak i dalszych działań przestępców. </a:t>
            </a:r>
            <a:r>
              <a:rPr lang="pl-PL" b="1" dirty="0"/>
              <a:t>Może stanowić uzupełnienie powszechnie stosowanego oprogramowania antywirusowego</a:t>
            </a:r>
            <a:r>
              <a:rPr lang="pl-PL" dirty="0"/>
              <a:t>, gdyż istnieje możliwość, że opracowany detektor wykryje zagrożenie zanim dany </a:t>
            </a:r>
            <a:r>
              <a:rPr lang="pl-PL" dirty="0" err="1"/>
              <a:t>malware</a:t>
            </a:r>
            <a:r>
              <a:rPr lang="pl-PL" dirty="0"/>
              <a:t> stanie się powszechnie znany i opisany i co za tym idzie będzie rozpoznawany przez oprogramowanie antywirusowe.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hab. Urszula Bentkowska, prof. UR</a:t>
            </a: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N2_083 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163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Dane takie mogą być wykorzystywane do 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regulacji przebiegu istniejących linii komunikacji </a:t>
            </a:r>
            <a:r>
              <a:rPr lang="pl-PL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zbiorowej lub wprowadzeniu nowych linii, ustaleniu polityki biletowej 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 zakresie np. okresu trwania biletu czasowego czy lokalizacji i odstępów międzyprzystankowych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i="0" dirty="0">
                <a:solidFill>
                  <a:srgbClr val="292B2C"/>
                </a:solidFill>
                <a:effectLst/>
                <a:latin typeface="Roboto" panose="02000000000000000000" pitchFamily="2" charset="0"/>
              </a:rPr>
              <a:t>dr inż. </a:t>
            </a:r>
            <a:r>
              <a:rPr lang="pl-P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Mateusz </a:t>
            </a:r>
            <a:r>
              <a:rPr lang="pl-P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Szarata</a:t>
            </a:r>
            <a:r>
              <a:rPr lang="pl-PL" sz="1800" b="1" i="0" u="none" strike="noStrike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pl-PL" b="1" i="0" u="none" strike="noStrike" dirty="0" err="1">
                <a:solidFill>
                  <a:srgbClr val="3B609C"/>
                </a:solidFill>
                <a:effectLst/>
                <a:latin typeface="Roboto" panose="02000000000000000000" pitchFamily="2" charset="0"/>
              </a:rPr>
              <a:t>PRz</a:t>
            </a:r>
            <a:r>
              <a:rPr lang="pl-PL" b="1" i="0" u="none" strike="noStrike" dirty="0">
                <a:solidFill>
                  <a:srgbClr val="3B609C"/>
                </a:solidFill>
                <a:effectLst/>
                <a:latin typeface="Roboto" panose="02000000000000000000" pitchFamily="2" charset="0"/>
              </a:rPr>
              <a:t>,   N3 65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917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Dr </a:t>
            </a: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Zbigniew Gomółka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UR, N3 60</a:t>
            </a:r>
            <a:endParaRPr lang="pl-PL" b="1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853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b="1" u="none" strike="noStrike" dirty="0">
                <a:solidFill>
                  <a:srgbClr val="5357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 Andrzej Bożek</a:t>
            </a:r>
            <a:r>
              <a:rPr lang="pl-PL" sz="1800" b="1" dirty="0">
                <a:solidFill>
                  <a:srgbClr val="5357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dirty="0" err="1">
                <a:solidFill>
                  <a:srgbClr val="5357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</a:t>
            </a:r>
            <a:r>
              <a:rPr lang="pl-PL" sz="1800" b="1" dirty="0">
                <a:solidFill>
                  <a:srgbClr val="5357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N3_537 </a:t>
            </a:r>
            <a:endParaRPr lang="pl-PL" b="1" dirty="0">
              <a:solidFill>
                <a:srgbClr val="53575A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069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 funkcjonalności oprogramowania płyną wymierne korzyści:</a:t>
            </a:r>
          </a:p>
          <a:p>
            <a:pPr marL="3365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przeciwdziałania skutkom spowodowanym przez spadek wartości nieruchomości,</a:t>
            </a:r>
          </a:p>
          <a:p>
            <a:pPr marL="3365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zwiększenia efektywności zarządzania, </a:t>
            </a:r>
          </a:p>
          <a:p>
            <a:pPr marL="3365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urealnienia wartości aktywów,</a:t>
            </a:r>
          </a:p>
          <a:p>
            <a:pPr marL="3365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prognozowania wydatków związanych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 nieruchomościami komercyjnymi w czasie rzeczywistym.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+mn-cs"/>
              <a:sym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l-PL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cs"/>
                <a:sym typeface="Cambria"/>
              </a:rPr>
              <a:t>Odpowiedź na problemy: 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cs"/>
                <a:sym typeface="Cambria"/>
              </a:rPr>
              <a:t>Brak bieżącej informacji dotyczącej wartości nieruchomości należących do JST, 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cs"/>
                <a:sym typeface="Cambria"/>
              </a:rPr>
              <a:t>Straty samorządów wynikające z braku odpowiedniego narzędzia służącego do wyceny nieruchomości w czasie rzeczywistym,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cs"/>
                <a:sym typeface="Cambria"/>
              </a:rPr>
              <a:t>Obecnie stosowane metody dostarczają wyceny, która dezaktualizuje się wkrótce po jej sporządzeniu.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+mn-cs"/>
              <a:sym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cs"/>
                <a:sym typeface="Cambria"/>
              </a:rPr>
              <a:t>Prof. Dąbrowski, PANS w Krośnie N3 596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439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56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ńcowy 1">
  <p:cSld name="Końcowy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1" descr="http://www.pcinn.org/upload/pliki/images/tablica%20zewnetrzna_krzywe-1.jpg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67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1"/>
          <p:cNvSpPr txBox="1"/>
          <p:nvPr/>
        </p:nvSpPr>
        <p:spPr>
          <a:xfrm>
            <a:off x="5918190" y="4427022"/>
            <a:ext cx="3777343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" sz="2400" b="1" i="0" u="none" strike="noStrike" cap="none">
                <a:solidFill>
                  <a:srgbClr val="46649E"/>
                </a:solidFill>
                <a:latin typeface="Calibri"/>
                <a:ea typeface="Calibri"/>
                <a:cs typeface="Calibri"/>
                <a:sym typeface="Calibri"/>
              </a:rPr>
              <a:t>100 000 000 PLN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07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9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6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5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7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1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1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ńcowy 1">
  <p:cSld name="Końcowy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1" descr="http://www.pcinn.org/upload/pliki/images/tablica%20zewnetrzna_krzywe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7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1"/>
          <p:cNvSpPr txBox="1"/>
          <p:nvPr/>
        </p:nvSpPr>
        <p:spPr>
          <a:xfrm>
            <a:off x="5918190" y="4427022"/>
            <a:ext cx="3777343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" sz="2400" b="1" i="0" u="none" strike="noStrike" cap="none">
                <a:solidFill>
                  <a:srgbClr val="46649E"/>
                </a:solidFill>
                <a:latin typeface="Calibri"/>
                <a:ea typeface="Calibri"/>
                <a:cs typeface="Calibri"/>
                <a:sym typeface="Calibri"/>
              </a:rPr>
              <a:t>100 000 000 PLN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96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18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ytuł 1">
            <a:extLst>
              <a:ext uri="{FF2B5EF4-FFF2-40B4-BE49-F238E27FC236}">
                <a16:creationId xmlns:a16="http://schemas.microsoft.com/office/drawing/2014/main" id="{5B1BDCA0-DB83-01EA-CC7F-9C1FF857565D}"/>
              </a:ext>
            </a:extLst>
          </p:cNvPr>
          <p:cNvSpPr txBox="1">
            <a:spLocks/>
          </p:cNvSpPr>
          <p:nvPr/>
        </p:nvSpPr>
        <p:spPr>
          <a:xfrm>
            <a:off x="-312712" y="1628800"/>
            <a:ext cx="8149142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PODKARPACKIE CENTRUM INNOWACJI </a:t>
            </a:r>
          </a:p>
          <a:p>
            <a:r>
              <a:rPr lang="pl-PL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jako przestrzeń rozwoju </a:t>
            </a:r>
          </a:p>
          <a:p>
            <a:r>
              <a:rPr lang="pl-PL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technologii i kompetencji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663FD27D-A4B9-35DD-01A8-82C311084E84}"/>
              </a:ext>
            </a:extLst>
          </p:cNvPr>
          <p:cNvSpPr txBox="1">
            <a:spLocks/>
          </p:cNvSpPr>
          <p:nvPr/>
        </p:nvSpPr>
        <p:spPr>
          <a:xfrm>
            <a:off x="550005" y="4365104"/>
            <a:ext cx="6912768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Timea Sulenta-Pluta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Dyrektor Zarządzający ds. Komercjalizacji Badań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lang="pl-PL" sz="6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Jarosław</a:t>
            </a:r>
            <a:r>
              <a:rPr kumimoji="0" lang="pl-PL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18.09.2023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33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28233" y="441853"/>
            <a:ext cx="1130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Inteligentna technologia synchronizacji i harmonogramowania ruchu lotniczego z uwzględnieniem optymalizacji zadań logistycznych dla bezzałogowych systemów latających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0" y="1578333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9F57E83-3B44-FAA3-CF73-CD1AF56FE171}"/>
              </a:ext>
            </a:extLst>
          </p:cNvPr>
          <p:cNvSpPr txBox="1"/>
          <p:nvPr/>
        </p:nvSpPr>
        <p:spPr>
          <a:xfrm>
            <a:off x="300703" y="2564904"/>
            <a:ext cx="58326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zapewnia wysoką wydajność ruchu dla bezzałogowych statków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powietrznych w synchronizacji z okołolotniskowym ruchem lotniczym oraz w dynamicznie zmieniających się warunkach.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umożliwia planowanie trasy przelotu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przez daną przestrzeń powietrzną bezpośrednio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pomiędzy zdefiniowanymi punktami nawigacyjnymi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(wlotowym i wylotowym) znajdującymi się na granicy FIR-u (Rejonu Informacji powietrznej), bez potrzeby wykorzystania </a:t>
            </a:r>
            <a:r>
              <a:rPr lang="pl-PL" dirty="0">
                <a:solidFill>
                  <a:prstClr val="black"/>
                </a:solidFill>
                <a:ea typeface="Cambria" panose="02040503050406030204" pitchFamily="18" charset="0"/>
              </a:rPr>
              <a:t>istniejącej sieci dróg lotniczych.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dirty="0">
                <a:solidFill>
                  <a:prstClr val="black"/>
                </a:solidFill>
                <a:ea typeface="Cambria" panose="02040503050406030204" pitchFamily="18" charset="0"/>
              </a:rPr>
              <a:t>zastosowanie głównie w branży lotniczej, spedycyjnej, przewozów towarów, producenci lotniczych bezzałogowych statków powietrznych.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D3F7A4B-075F-AF67-2D0B-9F1DC0047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29" t="29000" r="31100" b="21651"/>
          <a:stretch/>
        </p:blipFill>
        <p:spPr>
          <a:xfrm>
            <a:off x="6816079" y="2176367"/>
            <a:ext cx="5375919" cy="377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23392" y="337009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Moduł elastycznej optymalizacji usług </a:t>
            </a:r>
          </a:p>
          <a:p>
            <a:pPr lvl="0">
              <a:defRPr/>
            </a:pP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transportu zbiorowego na żądanie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9F57E83-3B44-FAA3-CF73-CD1AF56FE171}"/>
              </a:ext>
            </a:extLst>
          </p:cNvPr>
          <p:cNvSpPr txBox="1"/>
          <p:nvPr/>
        </p:nvSpPr>
        <p:spPr>
          <a:xfrm>
            <a:off x="335360" y="1772816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Funkcjonalność modułu sprowadza się do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przyjmowania zleceń od klientów-podróżnych i planowania tras pojazdów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najlepiej dostosowanych do tych zleceń.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18390D-9783-9CCD-58B7-200E83FBD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08" y="2909066"/>
            <a:ext cx="7196028" cy="3611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162741D-C411-4581-F1DE-5F9349DD8092}"/>
              </a:ext>
            </a:extLst>
          </p:cNvPr>
          <p:cNvSpPr txBox="1"/>
          <p:nvPr/>
        </p:nvSpPr>
        <p:spPr>
          <a:xfrm>
            <a:off x="7320136" y="796347"/>
            <a:ext cx="388843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Szczegółowe funkcje modułu obejmują: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natychmiastowe 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generowanie propozycji przejazdu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, tj. czasu rozpoczęcia i zakończenia podróży,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ciągłe ulepszanie planów podróży     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w mechanizmie nieprzerwanej pracy algorytmu, w efekcie klient otrzyma powiadomienie, że podróż udało się zaplanować wcześniej,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planowanie podróży z przesiadkami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,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wybór typu pojazdu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, np. dla osób               z niepełnosprawnością,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uwzględnienie czasu i miejsc ładowania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pojazdów elektrycznych,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uaktualnianie planów podróży na bieżąco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na podstawie danych                 o stanie rzeczywistym pojazdów.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39416" y="414627"/>
            <a:ext cx="620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Innowacyjne oprogramowanie GIS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11335" y="1052736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1">
            <a:extLst>
              <a:ext uri="{FF2B5EF4-FFF2-40B4-BE49-F238E27FC236}">
                <a16:creationId xmlns:a16="http://schemas.microsoft.com/office/drawing/2014/main" id="{B8A366F4-B39F-9F03-43D7-23C5726C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38017" y="2205163"/>
            <a:ext cx="6744072" cy="394582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9F57E83-3B44-FAA3-CF73-CD1AF56FE171}"/>
              </a:ext>
            </a:extLst>
          </p:cNvPr>
          <p:cNvSpPr txBox="1"/>
          <p:nvPr/>
        </p:nvSpPr>
        <p:spPr>
          <a:xfrm>
            <a:off x="479376" y="1156393"/>
            <a:ext cx="1144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- bazujące na algorytmach sztucznej inteligencji, pozwala na uzyskanie w czasie rzeczywistym wartości nieruchomości komercyjnych będących własnością samorządów, powstało w odpowiedzi na realne problemy JST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8049B57-3D52-6DF6-25AC-D04422E465BD}"/>
              </a:ext>
            </a:extLst>
          </p:cNvPr>
          <p:cNvSpPr txBox="1"/>
          <p:nvPr/>
        </p:nvSpPr>
        <p:spPr>
          <a:xfrm>
            <a:off x="310768" y="1756328"/>
            <a:ext cx="502721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Oprogramowanie umożliwia: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analizę wypadków drogowych: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może pomóc          w identyfikacji obszarów o wzmożonym ryzyku kolizji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planowanie inwestycji: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ocena lokalizacji pod kątem potencjału inwestycyjnego,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zarządzanie kryzysowe: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w przypadku katastrof naturalnych może pomóc zidentyfikować obszary narażone na ryzyko oraz planować działania ratownicze,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planowanie przestrzenne: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lepsze wykorzystanie gruntów i rozwijanie infrastruktury samorządów,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badania naukowe: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oprogramowanie pozwala na przetwarzanie i analizę danych </a:t>
            </a:r>
            <a:r>
              <a:rPr kumimoji="0" lang="pl-PL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geoprzestrzennych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, co ułatwia zrozumienie wielu procesów i zjawisk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74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5A4076-8963-7927-E020-70295487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PCI – przestrzeń rozwoju kompetencji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6ED5C94-0935-1ED6-4D60-3422C70CF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416" t="24497" r="9728" b="10272"/>
          <a:stretch/>
        </p:blipFill>
        <p:spPr>
          <a:xfrm>
            <a:off x="6766942" y="1351796"/>
            <a:ext cx="5088278" cy="339517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8F50CC9-9150-AE38-81B1-87280C207D2C}"/>
              </a:ext>
            </a:extLst>
          </p:cNvPr>
          <p:cNvSpPr txBox="1"/>
          <p:nvPr/>
        </p:nvSpPr>
        <p:spPr>
          <a:xfrm>
            <a:off x="6658930" y="4907068"/>
            <a:ext cx="530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Źródło: Raport UNICEF </a:t>
            </a:r>
            <a:r>
              <a:rPr lang="en-US" sz="1200" dirty="0"/>
              <a:t>Addressing the youth employment and skilling challenge</a:t>
            </a:r>
            <a:r>
              <a:rPr lang="pl-PL" sz="1200" dirty="0"/>
              <a:t> 12.2021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D2B71F7-E972-6A6B-13A2-6D2E0C23E0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8" t="37401" r="26966" b="14300"/>
          <a:stretch/>
        </p:blipFill>
        <p:spPr>
          <a:xfrm>
            <a:off x="-23416" y="1417638"/>
            <a:ext cx="6790358" cy="339517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9EEB8F0-1CA3-8485-2507-1C2EC6AE739E}"/>
              </a:ext>
            </a:extLst>
          </p:cNvPr>
          <p:cNvSpPr txBox="1"/>
          <p:nvPr/>
        </p:nvSpPr>
        <p:spPr>
          <a:xfrm>
            <a:off x="263352" y="4907068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Źródło: Raport </a:t>
            </a:r>
            <a:r>
              <a:rPr lang="pl-PL" sz="1200" dirty="0" err="1"/>
              <a:t>MCKinsey</a:t>
            </a:r>
            <a:r>
              <a:rPr lang="pl-PL" sz="1200" dirty="0"/>
              <a:t> „</a:t>
            </a:r>
            <a:r>
              <a:rPr lang="en-US" sz="1200" dirty="0"/>
              <a:t>Defining the skills citizens will need in the future world of work</a:t>
            </a:r>
            <a:r>
              <a:rPr lang="pl-PL" sz="1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89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39416" y="332818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Filozofia PCI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Proto</a:t>
            </a: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Obraz zawierający Strona internetowa&#10;&#10;Opis wygenerowany automatycznie">
            <a:extLst>
              <a:ext uri="{FF2B5EF4-FFF2-40B4-BE49-F238E27FC236}">
                <a16:creationId xmlns:a16="http://schemas.microsoft.com/office/drawing/2014/main" id="{2F542F7F-5015-AE6E-EA6D-62915E003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6"/>
          <a:stretch/>
        </p:blipFill>
        <p:spPr>
          <a:xfrm>
            <a:off x="2153240" y="1433566"/>
            <a:ext cx="7327136" cy="457211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64EFB79-3635-301D-68BF-6FB768971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6" y="1578583"/>
            <a:ext cx="1228725" cy="11906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BFA580F-065A-4FCC-E663-AEBC6DB89CE8}"/>
              </a:ext>
            </a:extLst>
          </p:cNvPr>
          <p:cNvSpPr txBox="1"/>
          <p:nvPr/>
        </p:nvSpPr>
        <p:spPr>
          <a:xfrm>
            <a:off x="3021980" y="3177426"/>
            <a:ext cx="611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Filozofia PCI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Proto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</a:p>
        </p:txBody>
      </p:sp>
    </p:spTree>
    <p:extLst>
      <p:ext uri="{BB962C8B-B14F-4D97-AF65-F5344CB8AC3E}">
        <p14:creationId xmlns:p14="http://schemas.microsoft.com/office/powerpoint/2010/main" val="20273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67408" y="425681"/>
            <a:ext cx="5780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PCI ProtoLab PRACOWNIE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>
            <a:extLst>
              <a:ext uri="{FF2B5EF4-FFF2-40B4-BE49-F238E27FC236}">
                <a16:creationId xmlns:a16="http://schemas.microsoft.com/office/drawing/2014/main" id="{0B17D19D-B2A4-8D5E-178D-EB7955060CAA}"/>
              </a:ext>
            </a:extLst>
          </p:cNvPr>
          <p:cNvGrpSpPr/>
          <p:nvPr/>
        </p:nvGrpSpPr>
        <p:grpSpPr>
          <a:xfrm>
            <a:off x="1631504" y="1321133"/>
            <a:ext cx="8983758" cy="4986059"/>
            <a:chOff x="1252414" y="1427426"/>
            <a:chExt cx="8559153" cy="4750400"/>
          </a:xfrm>
        </p:grpSpPr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431F9047-3995-D5C4-59FC-03EC6A89B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940" y="1427426"/>
              <a:ext cx="2358870" cy="2059739"/>
            </a:xfrm>
            <a:prstGeom prst="rect">
              <a:avLst/>
            </a:prstGeom>
          </p:spPr>
        </p:pic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DC7CB557-EE42-0089-8778-BFC1D3DF1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308" y="1511718"/>
              <a:ext cx="2255259" cy="2091710"/>
            </a:xfrm>
            <a:prstGeom prst="rect">
              <a:avLst/>
            </a:prstGeom>
          </p:spPr>
        </p:pic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70D6F77-C47D-76D9-039F-795D41F3F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414" y="3933056"/>
              <a:ext cx="2336091" cy="2127834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57454D98-B217-5A2A-A150-CDB7FE9A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383" y="3967103"/>
              <a:ext cx="2497983" cy="2059739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C9379C73-6FC6-CF00-00BC-F0FF1FFDF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135" y="4149080"/>
              <a:ext cx="2165133" cy="2028746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7182E901-882E-FC9F-7AA3-532E7857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414" y="1462278"/>
              <a:ext cx="2468937" cy="2260294"/>
            </a:xfrm>
            <a:prstGeom prst="rect">
              <a:avLst/>
            </a:prstGeom>
          </p:spPr>
        </p:pic>
      </p:grp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4F5F6466-7613-6698-7511-81D271C9A67F}"/>
              </a:ext>
            </a:extLst>
          </p:cNvPr>
          <p:cNvSpPr/>
          <p:nvPr/>
        </p:nvSpPr>
        <p:spPr>
          <a:xfrm>
            <a:off x="1411215" y="2982468"/>
            <a:ext cx="2497983" cy="8694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l-PL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SZYBKIE PROTOTYPOWANIE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BAB79F8E-3722-AE78-DC0C-577EF30BC861}"/>
              </a:ext>
            </a:extLst>
          </p:cNvPr>
          <p:cNvSpPr/>
          <p:nvPr/>
        </p:nvSpPr>
        <p:spPr>
          <a:xfrm>
            <a:off x="4782140" y="2994265"/>
            <a:ext cx="2497983" cy="8694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l-PL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MEDIA VR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DE760503-CE4A-5F59-8D94-FB1F2F372CF6}"/>
              </a:ext>
            </a:extLst>
          </p:cNvPr>
          <p:cNvSpPr/>
          <p:nvPr/>
        </p:nvSpPr>
        <p:spPr>
          <a:xfrm>
            <a:off x="1411215" y="5418667"/>
            <a:ext cx="2497983" cy="8694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l-PL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BIOGREEN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B647898A-EDE0-80D1-C585-A11A0E063FCE}"/>
              </a:ext>
            </a:extLst>
          </p:cNvPr>
          <p:cNvSpPr/>
          <p:nvPr/>
        </p:nvSpPr>
        <p:spPr>
          <a:xfrm>
            <a:off x="4782139" y="5418667"/>
            <a:ext cx="2497983" cy="8694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l-PL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ELEKTRONICZNA - HACKERSPACE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51710C5F-EB48-CD72-35A5-94D72277D1C6}"/>
              </a:ext>
            </a:extLst>
          </p:cNvPr>
          <p:cNvSpPr/>
          <p:nvPr/>
        </p:nvSpPr>
        <p:spPr>
          <a:xfrm>
            <a:off x="8040216" y="2996952"/>
            <a:ext cx="2497983" cy="8694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l-PL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WARSZTAT- MODELARNIA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F922CAB1-ABA5-E679-A245-5AAEA004B7CC}"/>
              </a:ext>
            </a:extLst>
          </p:cNvPr>
          <p:cNvSpPr/>
          <p:nvPr/>
        </p:nvSpPr>
        <p:spPr>
          <a:xfrm>
            <a:off x="8040216" y="5452206"/>
            <a:ext cx="2497983" cy="8694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l-PL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TEKSTYLNA &amp; WEARABLES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-222448" y="660037"/>
            <a:ext cx="5238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200" b="0" dirty="0">
                <a:latin typeface="Cambria" panose="02040503050406030204" pitchFamily="18" charset="0"/>
                <a:ea typeface="Cambria" panose="02040503050406030204" pitchFamily="18" charset="0"/>
              </a:rPr>
              <a:t>Przykładowe szkolenia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8">
            <a:extLst>
              <a:ext uri="{FF2B5EF4-FFF2-40B4-BE49-F238E27FC236}">
                <a16:creationId xmlns:a16="http://schemas.microsoft.com/office/drawing/2014/main" id="{B54DF6CE-49FF-4200-AB2D-B1E7F671A189}"/>
              </a:ext>
            </a:extLst>
          </p:cNvPr>
          <p:cNvSpPr txBox="1"/>
          <p:nvPr/>
        </p:nvSpPr>
        <p:spPr>
          <a:xfrm>
            <a:off x="911424" y="1556793"/>
            <a:ext cx="10441160" cy="649408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Podstawy druku 3D (</a:t>
            </a:r>
            <a:r>
              <a:rPr lang="pl-PL" altLang="zh-CN" dirty="0" err="1">
                <a:ea typeface="Cambria" panose="02040503050406030204" pitchFamily="18" charset="0"/>
                <a:cs typeface="Arial" panose="020B0604020202020204" pitchFamily="34" charset="0"/>
              </a:rPr>
              <a:t>filament</a:t>
            </a: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Modelowanie 3D w </a:t>
            </a:r>
            <a:r>
              <a:rPr lang="pl-PL" altLang="zh-CN" dirty="0" err="1">
                <a:ea typeface="Cambria" panose="02040503050406030204" pitchFamily="18" charset="0"/>
                <a:cs typeface="Arial" panose="020B0604020202020204" pitchFamily="34" charset="0"/>
              </a:rPr>
              <a:t>SolidWorks</a:t>
            </a:r>
            <a:endParaRPr lang="pl-PL" altLang="zh-CN" dirty="0"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Podstawy druku 3D (żywica)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Warsztat z video w </a:t>
            </a:r>
            <a:r>
              <a:rPr lang="pl-PL" altLang="zh-CN" dirty="0" err="1">
                <a:ea typeface="Cambria" panose="02040503050406030204" pitchFamily="18" charset="0"/>
                <a:cs typeface="Arial" panose="020B0604020202020204" pitchFamily="34" charset="0"/>
              </a:rPr>
              <a:t>social</a:t>
            </a: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 media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Lutowanie elementów SMD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Obsługa oscyloskopu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pl-PL" altLang="zh-CN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pl-PL" altLang="zh-CN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pl-PL" altLang="zh-CN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pl-PL" altLang="zh-CN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pl-PL" altLang="zh-CN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Obsługa maszyn warsztatowych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Obsługa maszyno-hafciarek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Obsługa prasy do </a:t>
            </a:r>
            <a:r>
              <a:rPr lang="pl-PL" altLang="zh-CN" dirty="0" err="1">
                <a:ea typeface="Cambria" panose="02040503050406030204" pitchFamily="18" charset="0"/>
                <a:cs typeface="Arial" panose="020B0604020202020204" pitchFamily="34" charset="0"/>
              </a:rPr>
              <a:t>termotransferu</a:t>
            </a:r>
            <a:endParaRPr lang="pl-PL" altLang="zh-CN" dirty="0"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altLang="zh-CN" dirty="0">
                <a:ea typeface="Cambria" panose="02040503050406030204" pitchFamily="18" charset="0"/>
                <a:cs typeface="Arial" panose="020B0604020202020204" pitchFamily="34" charset="0"/>
              </a:rPr>
              <a:t>Indywidualne szkolenia z tworzeniem własnego projektu</a:t>
            </a:r>
          </a:p>
          <a:p>
            <a:pPr algn="r"/>
            <a:endParaRPr lang="zh-CN" altLang="en-US" sz="24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27783" y="642252"/>
            <a:ext cx="4658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Inne aktywności </a:t>
            </a:r>
            <a:r>
              <a:rPr lang="pl-PL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Protolab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EACAC3F2-681D-D250-B42A-47244AA856EC}"/>
              </a:ext>
            </a:extLst>
          </p:cNvPr>
          <p:cNvSpPr/>
          <p:nvPr/>
        </p:nvSpPr>
        <p:spPr>
          <a:xfrm>
            <a:off x="2133929" y="3717567"/>
            <a:ext cx="3356433" cy="11682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l-PL" sz="21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Turnieje gamingowe</a:t>
            </a:r>
            <a:endParaRPr lang="pl-PL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9FAE46F9-C5EC-D655-0C31-ED8F53059776}"/>
              </a:ext>
            </a:extLst>
          </p:cNvPr>
          <p:cNvGrpSpPr/>
          <p:nvPr/>
        </p:nvGrpSpPr>
        <p:grpSpPr>
          <a:xfrm>
            <a:off x="627783" y="2132856"/>
            <a:ext cx="10936434" cy="1177281"/>
            <a:chOff x="695400" y="2151806"/>
            <a:chExt cx="10936434" cy="1177281"/>
          </a:xfrm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id="{81296384-533F-1D6E-381E-01366B74BF15}"/>
                </a:ext>
              </a:extLst>
            </p:cNvPr>
            <p:cNvSpPr/>
            <p:nvPr/>
          </p:nvSpPr>
          <p:spPr>
            <a:xfrm>
              <a:off x="695400" y="2151806"/>
              <a:ext cx="3356433" cy="116827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l-PL" sz="21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21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Hackathony</a:t>
              </a:r>
              <a:endParaRPr lang="pl-PL" sz="21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Prostokąt: zaokrąglone rogi 9">
              <a:extLst>
                <a:ext uri="{FF2B5EF4-FFF2-40B4-BE49-F238E27FC236}">
                  <a16:creationId xmlns:a16="http://schemas.microsoft.com/office/drawing/2014/main" id="{AFFC33E5-2EE1-FF99-20C8-9559B472B40E}"/>
                </a:ext>
              </a:extLst>
            </p:cNvPr>
            <p:cNvSpPr/>
            <p:nvPr/>
          </p:nvSpPr>
          <p:spPr>
            <a:xfrm>
              <a:off x="4485400" y="2160817"/>
              <a:ext cx="3356433" cy="116827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l-PL" sz="21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Szkolenia techniczne</a:t>
              </a:r>
              <a:endParaRPr lang="pl-PL" sz="21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Prostokąt: zaokrąglone rogi 11">
              <a:extLst>
                <a:ext uri="{FF2B5EF4-FFF2-40B4-BE49-F238E27FC236}">
                  <a16:creationId xmlns:a16="http://schemas.microsoft.com/office/drawing/2014/main" id="{6C695476-7096-0B90-2E94-A0A900085D76}"/>
                </a:ext>
              </a:extLst>
            </p:cNvPr>
            <p:cNvSpPr/>
            <p:nvPr/>
          </p:nvSpPr>
          <p:spPr>
            <a:xfrm>
              <a:off x="8275401" y="2160817"/>
              <a:ext cx="3356433" cy="116827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l-PL" sz="21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Dni otwarte i spotkania integracyjne</a:t>
              </a:r>
              <a:endParaRPr lang="pl-PL" sz="21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B8BE9B34-1573-8033-2E53-D019B5BFBC94}"/>
              </a:ext>
            </a:extLst>
          </p:cNvPr>
          <p:cNvSpPr/>
          <p:nvPr/>
        </p:nvSpPr>
        <p:spPr>
          <a:xfrm>
            <a:off x="6384032" y="3717567"/>
            <a:ext cx="3356433" cy="11682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l-PL" sz="21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Programy edukacyjne</a:t>
            </a:r>
            <a:endParaRPr lang="pl-PL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22BEDE-C2AD-039F-48A3-444996DB5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01" y="2046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Akademia </a:t>
            </a:r>
            <a:r>
              <a:rPr lang="pl-PL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Protolab</a:t>
            </a:r>
            <a:endParaRPr lang="pl-PL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31BE04D-8F90-9DF4-4B4B-ACC11C55DCBB}"/>
              </a:ext>
            </a:extLst>
          </p:cNvPr>
          <p:cNvSpPr/>
          <p:nvPr/>
        </p:nvSpPr>
        <p:spPr>
          <a:xfrm>
            <a:off x="449599" y="1054301"/>
            <a:ext cx="49559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ea typeface="Cambria" panose="02040503050406030204" pitchFamily="18" charset="0"/>
              </a:rPr>
              <a:t>Odbiorcy: </a:t>
            </a:r>
          </a:p>
          <a:p>
            <a:r>
              <a:rPr lang="pl-PL" dirty="0">
                <a:ea typeface="Cambria" panose="02040503050406030204" pitchFamily="18" charset="0"/>
              </a:rPr>
              <a:t>Studenci, uczniowie szkół ponadpodstawowych, młodzi naukowcy, w wieku 16-30 lat, mieszkający lub uczący się w województwie podkarpackim</a:t>
            </a:r>
          </a:p>
          <a:p>
            <a:r>
              <a:rPr lang="pl-PL" b="1" dirty="0">
                <a:ea typeface="Cambria" panose="02040503050406030204" pitchFamily="18" charset="0"/>
              </a:rPr>
              <a:t>134 Absolwentów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44B6713-54F6-193B-AB34-A53DB028CFE2}"/>
              </a:ext>
            </a:extLst>
          </p:cNvPr>
          <p:cNvSpPr/>
          <p:nvPr/>
        </p:nvSpPr>
        <p:spPr>
          <a:xfrm>
            <a:off x="471262" y="2613544"/>
            <a:ext cx="52521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ea typeface="Cambria" panose="02040503050406030204" pitchFamily="18" charset="0"/>
              </a:rPr>
              <a:t>Umiejętności miękkie: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ea typeface="Cambria" panose="02040503050406030204" pitchFamily="18" charset="0"/>
              </a:rPr>
              <a:t>Kreatywność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ea typeface="Cambria" panose="02040503050406030204" pitchFamily="18" charset="0"/>
              </a:rPr>
              <a:t>Design thinking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ea typeface="Cambria" panose="02040503050406030204" pitchFamily="18" charset="0"/>
              </a:rPr>
              <a:t>Umiejętności liderskie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ea typeface="Cambria" panose="02040503050406030204" pitchFamily="18" charset="0"/>
              </a:rPr>
              <a:t>Autoprezentacja, </a:t>
            </a:r>
            <a:r>
              <a:rPr lang="pl-PL" dirty="0" err="1">
                <a:ea typeface="Cambria" panose="02040503050406030204" pitchFamily="18" charset="0"/>
              </a:rPr>
              <a:t>pitching</a:t>
            </a:r>
            <a:r>
              <a:rPr lang="pl-PL" dirty="0">
                <a:ea typeface="Cambria" panose="02040503050406030204" pitchFamily="18" charset="0"/>
              </a:rPr>
              <a:t>, wystąpienia publiczne</a:t>
            </a:r>
          </a:p>
        </p:txBody>
      </p:sp>
      <p:pic>
        <p:nvPicPr>
          <p:cNvPr id="6" name="Obraz 22">
            <a:extLst>
              <a:ext uri="{FF2B5EF4-FFF2-40B4-BE49-F238E27FC236}">
                <a16:creationId xmlns:a16="http://schemas.microsoft.com/office/drawing/2014/main" id="{E7DBBC8C-DE84-9C86-49F7-CA3CC20A4D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095" y="2615242"/>
            <a:ext cx="2679065" cy="1749237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CF04096-3164-1F30-A308-4AC9FD4937D7}"/>
              </a:ext>
            </a:extLst>
          </p:cNvPr>
          <p:cNvSpPr/>
          <p:nvPr/>
        </p:nvSpPr>
        <p:spPr>
          <a:xfrm>
            <a:off x="449599" y="4080821"/>
            <a:ext cx="495597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ea typeface="Cambria" panose="02040503050406030204" pitchFamily="18" charset="0"/>
              </a:rPr>
              <a:t>Umiejętności biznesowe: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ea typeface="Cambria" panose="02040503050406030204" pitchFamily="18" charset="0"/>
              </a:rPr>
              <a:t>Business model </a:t>
            </a:r>
            <a:r>
              <a:rPr lang="pl-PL" dirty="0" err="1">
                <a:ea typeface="Cambria" panose="02040503050406030204" pitchFamily="18" charset="0"/>
              </a:rPr>
              <a:t>canvas</a:t>
            </a:r>
            <a:endParaRPr lang="pl-PL" dirty="0"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ea typeface="Cambria" panose="02040503050406030204" pitchFamily="18" charset="0"/>
              </a:rPr>
              <a:t>Analiza rynku i konkurencji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ea typeface="Cambria" panose="02040503050406030204" pitchFamily="18" charset="0"/>
              </a:rPr>
              <a:t>Lean startup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ea typeface="Cambria" panose="02040503050406030204" pitchFamily="18" charset="0"/>
              </a:rPr>
              <a:t>Marketing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ea typeface="Cambria" panose="02040503050406030204" pitchFamily="18" charset="0"/>
              </a:rPr>
              <a:t>Zarządzanie projektami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0971665-C9C2-A00D-BB18-2C2F4820F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823" y="2613544"/>
            <a:ext cx="3055435" cy="174923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024B6E3-0F0D-D1F9-7893-C63B5D9C3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4422223"/>
            <a:ext cx="3078747" cy="17618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AA335AC-2B54-B24F-9D1C-ABC0BED47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40" y="4454617"/>
            <a:ext cx="2595127" cy="16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52652" y="626401"/>
            <a:ext cx="166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Projekty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3099606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D4FEBA-C733-13F1-6E29-19151C80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" y="1769863"/>
            <a:ext cx="6270095" cy="41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063572-D425-A4E5-6EB6-4009A3C889E7}"/>
              </a:ext>
            </a:extLst>
          </p:cNvPr>
          <p:cNvSpPr txBox="1"/>
          <p:nvPr/>
        </p:nvSpPr>
        <p:spPr>
          <a:xfrm>
            <a:off x="7464152" y="1988840"/>
            <a:ext cx="45576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/>
              <a:t>BALON STRATOSFERYCZNY STUDENTÓW</a:t>
            </a:r>
          </a:p>
          <a:p>
            <a:r>
              <a:rPr lang="pl-PL" sz="4400" b="1" dirty="0"/>
              <a:t>Z RZESZOWA</a:t>
            </a:r>
          </a:p>
          <a:p>
            <a:r>
              <a:rPr lang="pl-PL" sz="4400" b="1" dirty="0"/>
              <a:t>„SUPERCLUSTER”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306980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65E33D-598C-61DF-9B71-D4E5F754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207865"/>
            <a:ext cx="109728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3E697B6-07F6-B716-15C0-919A17D57712}"/>
              </a:ext>
            </a:extLst>
          </p:cNvPr>
          <p:cNvSpPr txBox="1"/>
          <p:nvPr/>
        </p:nvSpPr>
        <p:spPr>
          <a:xfrm>
            <a:off x="911425" y="404664"/>
            <a:ext cx="9223790" cy="580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pl-PL" sz="3200" dirty="0">
                <a:latin typeface="Cambria"/>
                <a:ea typeface="Cambria"/>
                <a:cs typeface="Cambria"/>
                <a:sym typeface="Cambria"/>
              </a:rPr>
              <a:t>Filary Podkarpackiego Centrum Innowacji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D616C93-8430-355B-8C45-667536B53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34" y="5733256"/>
            <a:ext cx="1033484" cy="90506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ED19DF0-21B1-870F-FD22-F9FC10328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5612476"/>
            <a:ext cx="1043598" cy="100011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878749E-CCC9-05D4-F75D-F7241298B6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452" y="5733256"/>
            <a:ext cx="1028762" cy="95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52652" y="626401"/>
            <a:ext cx="166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Projekty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3099606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063572-D425-A4E5-6EB6-4009A3C889E7}"/>
              </a:ext>
            </a:extLst>
          </p:cNvPr>
          <p:cNvSpPr txBox="1"/>
          <p:nvPr/>
        </p:nvSpPr>
        <p:spPr>
          <a:xfrm>
            <a:off x="8616280" y="2705725"/>
            <a:ext cx="4294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/>
              <a:t>RAKIETA</a:t>
            </a:r>
          </a:p>
          <a:p>
            <a:r>
              <a:rPr lang="pl-PL" sz="4400" b="1" dirty="0"/>
              <a:t>ORZEŁ-7</a:t>
            </a:r>
            <a:endParaRPr lang="pl-PL" sz="4400" dirty="0"/>
          </a:p>
        </p:txBody>
      </p:sp>
      <p:pic>
        <p:nvPicPr>
          <p:cNvPr id="3" name="Obraz 2" descr="Obraz zawierający niebo, zewnętrzne, podłoże, plaża">
            <a:extLst>
              <a:ext uri="{FF2B5EF4-FFF2-40B4-BE49-F238E27FC236}">
                <a16:creationId xmlns:a16="http://schemas.microsoft.com/office/drawing/2014/main" id="{EC620D70-15ED-34B5-DB2E-C57AB56C1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05" y="1556792"/>
            <a:ext cx="6969560" cy="49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52652" y="626401"/>
            <a:ext cx="166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Projekty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3099606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063572-D425-A4E5-6EB6-4009A3C889E7}"/>
              </a:ext>
            </a:extLst>
          </p:cNvPr>
          <p:cNvSpPr txBox="1"/>
          <p:nvPr/>
        </p:nvSpPr>
        <p:spPr>
          <a:xfrm>
            <a:off x="7536160" y="2705725"/>
            <a:ext cx="4294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/>
              <a:t>MULTITOOL DLA KOSMONAUTÓW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8EAD5F-58F3-9412-93F7-16866C922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99" y="1824741"/>
            <a:ext cx="6848553" cy="46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52652" y="626401"/>
            <a:ext cx="166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Projekty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3099606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063572-D425-A4E5-6EB6-4009A3C889E7}"/>
              </a:ext>
            </a:extLst>
          </p:cNvPr>
          <p:cNvSpPr txBox="1"/>
          <p:nvPr/>
        </p:nvSpPr>
        <p:spPr>
          <a:xfrm>
            <a:off x="8112224" y="2564904"/>
            <a:ext cx="42943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/>
              <a:t>APLIKACJA MONITORINGU SOLARNEGO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2596FD-7110-A72A-0271-BD77828FD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63" y="1628800"/>
            <a:ext cx="6682206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52652" y="626401"/>
            <a:ext cx="166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Projekty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3099606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063572-D425-A4E5-6EB6-4009A3C889E7}"/>
              </a:ext>
            </a:extLst>
          </p:cNvPr>
          <p:cNvSpPr txBox="1"/>
          <p:nvPr/>
        </p:nvSpPr>
        <p:spPr>
          <a:xfrm>
            <a:off x="7536160" y="2367171"/>
            <a:ext cx="4464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/>
              <a:t>HERB HYDRANT WIEŻA HYDROPONICZNA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2E3C494-78FC-8639-16B0-984842D17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577568"/>
            <a:ext cx="6624736" cy="465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52652" y="626401"/>
            <a:ext cx="166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Projekty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3099606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063572-D425-A4E5-6EB6-4009A3C889E7}"/>
              </a:ext>
            </a:extLst>
          </p:cNvPr>
          <p:cNvSpPr txBox="1"/>
          <p:nvPr/>
        </p:nvSpPr>
        <p:spPr>
          <a:xfrm>
            <a:off x="8112224" y="2564904"/>
            <a:ext cx="42943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/>
              <a:t>KOLEKCJA EFASHION LANDING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7AC6A0A-6D23-C4C0-0706-52EF79D7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27" y="891489"/>
            <a:ext cx="3744417" cy="46453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08CE311-B742-0639-76E2-D43D1D58B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2480803"/>
            <a:ext cx="3744417" cy="37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52652" y="626401"/>
            <a:ext cx="166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Projekty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3099606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063572-D425-A4E5-6EB6-4009A3C889E7}"/>
              </a:ext>
            </a:extLst>
          </p:cNvPr>
          <p:cNvSpPr txBox="1"/>
          <p:nvPr/>
        </p:nvSpPr>
        <p:spPr>
          <a:xfrm>
            <a:off x="7248128" y="1769863"/>
            <a:ext cx="4464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/>
              <a:t>„LEAF” – UNIKATOWY PROJEKT ABSOLWENTÓW AKADEMII PROTOLAB</a:t>
            </a:r>
            <a:endParaRPr lang="pl-PL" sz="4400" dirty="0"/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661AE6F9-13CA-0366-0796-978F8D412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912674"/>
            <a:ext cx="6056412" cy="333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2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35360" y="626401"/>
            <a:ext cx="648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Przyszłość po PCI ProtoLab</a:t>
            </a:r>
            <a:endParaRPr lang="zh-CN" altLang="en-US" sz="3200" dirty="0"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3099606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70E194B-59F2-0BC8-7FDD-D41DFD2A45B3}"/>
              </a:ext>
            </a:extLst>
          </p:cNvPr>
          <p:cNvSpPr txBox="1"/>
          <p:nvPr/>
        </p:nvSpPr>
        <p:spPr>
          <a:xfrm>
            <a:off x="983432" y="1988840"/>
            <a:ext cx="9505056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/>
              <a:t>Staże oraz propozycje zatrudnienia w firmach partnerskich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/>
              <a:t>Studia na prestiżowych uczelniach w Polsce i na całym świecie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/>
              <a:t>Działalność w samorządach, radach młodzieży etc.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/>
              <a:t>Organizacja własnych wydarzeń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/>
              <a:t>Wyróżnienia w prestiżowych konkursach</a:t>
            </a:r>
          </a:p>
        </p:txBody>
      </p:sp>
    </p:spTree>
    <p:extLst>
      <p:ext uri="{BB962C8B-B14F-4D97-AF65-F5344CB8AC3E}">
        <p14:creationId xmlns:p14="http://schemas.microsoft.com/office/powerpoint/2010/main" val="17428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5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65496E-87B3-29D4-94FD-FD148538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pPr algn="l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PCI - Przestrzeń rozwoju technologii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356CE8-5245-6126-34FB-24322060D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pl-PL" sz="1800" dirty="0"/>
              <a:t>Główne wyzwania w procesie rozwoju technologii: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Wdrożenie technologii w odpowiednim czasie.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Znajomość specyficznych wymagań rynku.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Dostęp do baz danych.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Niski poziom zaawansowania technologii wytwarzanych w środowisku akademickim.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Pola znaku zapytania">
            <a:extLst>
              <a:ext uri="{FF2B5EF4-FFF2-40B4-BE49-F238E27FC236}">
                <a16:creationId xmlns:a16="http://schemas.microsoft.com/office/drawing/2014/main" id="{7AC98BE3-E06C-CAC1-036E-3AE3D9F23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348707"/>
            <a:ext cx="5384800" cy="3028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76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368916-B935-1CE9-C93E-D357890B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Wyzwania w rozwoju technologii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B3D1EBD-1A97-A6DE-9D2B-15788BD8B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1600200"/>
            <a:ext cx="8893896" cy="452596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ED5292C-986E-E0C4-DBF1-18C71B4A8864}"/>
              </a:ext>
            </a:extLst>
          </p:cNvPr>
          <p:cNvSpPr txBox="1"/>
          <p:nvPr/>
        </p:nvSpPr>
        <p:spPr>
          <a:xfrm>
            <a:off x="0" y="6308725"/>
            <a:ext cx="8103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</a:t>
            </a:r>
            <a:r>
              <a:rPr lang="en-US" sz="1200" dirty="0"/>
              <a:t>Park, M., </a:t>
            </a:r>
            <a:r>
              <a:rPr lang="en-US" sz="1200" dirty="0" err="1"/>
              <a:t>Leahey</a:t>
            </a:r>
            <a:r>
              <a:rPr lang="en-US" sz="1200" dirty="0"/>
              <a:t>, E. &amp; Funk, R.J. Papers and patents are becoming less disruptive over time. Nature 613, 138–144 (2023</a:t>
            </a:r>
            <a:r>
              <a:rPr lang="pl-PL" sz="1200" dirty="0"/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68DE6FB-975F-39DC-17B0-CF133985C770}"/>
              </a:ext>
            </a:extLst>
          </p:cNvPr>
          <p:cNvSpPr txBox="1"/>
          <p:nvPr/>
        </p:nvSpPr>
        <p:spPr>
          <a:xfrm>
            <a:off x="10056440" y="2296159"/>
            <a:ext cx="2009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*Indeks CD, który określa ilościowo w jakim stopniu wynalazek konsoliduje lub destabilizuje późniejsze wykorzystanie komponentów, na których się opiera.</a:t>
            </a:r>
          </a:p>
        </p:txBody>
      </p:sp>
    </p:spTree>
    <p:extLst>
      <p:ext uri="{BB962C8B-B14F-4D97-AF65-F5344CB8AC3E}">
        <p14:creationId xmlns:p14="http://schemas.microsoft.com/office/powerpoint/2010/main" val="10219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AEC9C1-30DB-94D1-9AD8-582BD6BE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59" y="2013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pl-PL" sz="3200" dirty="0">
                <a:latin typeface="Cambria"/>
                <a:ea typeface="Cambria"/>
              </a:rPr>
              <a:t>Grant jako etap procesu rozwoju technologii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531E3AE-D9DE-EED6-B8F3-4EAABA5F6A69}"/>
              </a:ext>
            </a:extLst>
          </p:cNvPr>
          <p:cNvGrpSpPr/>
          <p:nvPr/>
        </p:nvGrpSpPr>
        <p:grpSpPr>
          <a:xfrm>
            <a:off x="1039660" y="1979113"/>
            <a:ext cx="10060960" cy="4402215"/>
            <a:chOff x="265121" y="1053859"/>
            <a:chExt cx="8713988" cy="4370737"/>
          </a:xfrm>
        </p:grpSpPr>
        <p:sp>
          <p:nvSpPr>
            <p:cNvPr id="4" name="Strzałka: w prawo 3">
              <a:extLst>
                <a:ext uri="{FF2B5EF4-FFF2-40B4-BE49-F238E27FC236}">
                  <a16:creationId xmlns:a16="http://schemas.microsoft.com/office/drawing/2014/main" id="{C5CE0DF1-EEF6-41D1-3E2D-379CFC5B7B9B}"/>
                </a:ext>
              </a:extLst>
            </p:cNvPr>
            <p:cNvSpPr/>
            <p:nvPr/>
          </p:nvSpPr>
          <p:spPr>
            <a:xfrm rot="10800000">
              <a:off x="5199698" y="4200176"/>
              <a:ext cx="1071797" cy="256811"/>
            </a:xfrm>
            <a:prstGeom prst="rightArrow">
              <a:avLst/>
            </a:prstGeom>
            <a:solidFill>
              <a:srgbClr val="0070C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Strzałka: w prawo 4">
              <a:extLst>
                <a:ext uri="{FF2B5EF4-FFF2-40B4-BE49-F238E27FC236}">
                  <a16:creationId xmlns:a16="http://schemas.microsoft.com/office/drawing/2014/main" id="{69A1E84C-FB0C-967A-AD28-D10BBAC84D5B}"/>
                </a:ext>
              </a:extLst>
            </p:cNvPr>
            <p:cNvSpPr/>
            <p:nvPr/>
          </p:nvSpPr>
          <p:spPr>
            <a:xfrm rot="10800000">
              <a:off x="2346542" y="4195521"/>
              <a:ext cx="980722" cy="268264"/>
            </a:xfrm>
            <a:prstGeom prst="rightArrow">
              <a:avLst/>
            </a:prstGeom>
            <a:solidFill>
              <a:srgbClr val="0070C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49262EFC-8892-30F4-2BA5-E298C82CCEE2}"/>
                </a:ext>
              </a:extLst>
            </p:cNvPr>
            <p:cNvGrpSpPr/>
            <p:nvPr/>
          </p:nvGrpSpPr>
          <p:grpSpPr>
            <a:xfrm>
              <a:off x="265121" y="1053859"/>
              <a:ext cx="8713988" cy="4370737"/>
              <a:chOff x="265121" y="1053859"/>
              <a:chExt cx="8713988" cy="4370737"/>
            </a:xfrm>
          </p:grpSpPr>
          <p:grpSp>
            <p:nvGrpSpPr>
              <p:cNvPr id="7" name="Grupa 6">
                <a:extLst>
                  <a:ext uri="{FF2B5EF4-FFF2-40B4-BE49-F238E27FC236}">
                    <a16:creationId xmlns:a16="http://schemas.microsoft.com/office/drawing/2014/main" id="{7705591F-1D6E-C82C-B06D-0568ECDFE398}"/>
                  </a:ext>
                </a:extLst>
              </p:cNvPr>
              <p:cNvGrpSpPr/>
              <p:nvPr/>
            </p:nvGrpSpPr>
            <p:grpSpPr>
              <a:xfrm>
                <a:off x="628649" y="1053859"/>
                <a:ext cx="8350460" cy="4370737"/>
                <a:chOff x="628649" y="1053859"/>
                <a:chExt cx="8350460" cy="4370737"/>
              </a:xfrm>
            </p:grpSpPr>
            <p:sp>
              <p:nvSpPr>
                <p:cNvPr id="13" name="Podtytuł 2">
                  <a:extLst>
                    <a:ext uri="{FF2B5EF4-FFF2-40B4-BE49-F238E27FC236}">
                      <a16:creationId xmlns:a16="http://schemas.microsoft.com/office/drawing/2014/main" id="{F6F2B9DA-BA13-7A9A-594B-E764E265317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403480" y="1655827"/>
                  <a:ext cx="5538106" cy="3768769"/>
                </a:xfrm>
                <a:prstGeom prst="rect">
                  <a:avLst/>
                </a:prstGeom>
              </p:spPr>
              <p:txBody>
                <a:bodyPr lIns="0" tIns="0" rIns="0" bIns="0" anchor="ctr">
                  <a:norm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4" name="Prostokąt: zaokrąglone rogi 13">
                  <a:extLst>
                    <a:ext uri="{FF2B5EF4-FFF2-40B4-BE49-F238E27FC236}">
                      <a16:creationId xmlns:a16="http://schemas.microsoft.com/office/drawing/2014/main" id="{516D20A1-0855-0DA8-8CA3-87CB722EE3A5}"/>
                    </a:ext>
                  </a:extLst>
                </p:cNvPr>
                <p:cNvSpPr/>
                <p:nvPr/>
              </p:nvSpPr>
              <p:spPr>
                <a:xfrm>
                  <a:off x="628650" y="1085344"/>
                  <a:ext cx="1639847" cy="824651"/>
                </a:xfrm>
                <a:prstGeom prst="round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Pomysł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/ potrzeba / </a:t>
                  </a:r>
                  <a:r>
                    <a:rPr kumimoji="0" lang="pl-PL" sz="18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grant</a:t>
                  </a:r>
                  <a:r>
                    <a:rPr kumimoji="0" lang="pl-PL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15" name="Prostokąt: zaokrąglone rogi 14">
                  <a:extLst>
                    <a:ext uri="{FF2B5EF4-FFF2-40B4-BE49-F238E27FC236}">
                      <a16:creationId xmlns:a16="http://schemas.microsoft.com/office/drawing/2014/main" id="{C6FAF655-5CBA-F8E3-AB6E-DF57243FAE14}"/>
                    </a:ext>
                  </a:extLst>
                </p:cNvPr>
                <p:cNvSpPr/>
                <p:nvPr/>
              </p:nvSpPr>
              <p:spPr>
                <a:xfrm>
                  <a:off x="6347710" y="2992192"/>
                  <a:ext cx="2149663" cy="824652"/>
                </a:xfrm>
                <a:prstGeom prst="round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Biznesplan / kosztorys / analiza rynku </a:t>
                  </a:r>
                </a:p>
              </p:txBody>
            </p:sp>
            <p:sp>
              <p:nvSpPr>
                <p:cNvPr id="16" name="Prostokąt: zaokrąglone rogi 15">
                  <a:extLst>
                    <a:ext uri="{FF2B5EF4-FFF2-40B4-BE49-F238E27FC236}">
                      <a16:creationId xmlns:a16="http://schemas.microsoft.com/office/drawing/2014/main" id="{CA102616-BDEE-D282-C1FC-B0B6C9E2E4E1}"/>
                    </a:ext>
                  </a:extLst>
                </p:cNvPr>
                <p:cNvSpPr/>
                <p:nvPr/>
              </p:nvSpPr>
              <p:spPr>
                <a:xfrm>
                  <a:off x="6347710" y="2027426"/>
                  <a:ext cx="2149663" cy="824652"/>
                </a:xfrm>
                <a:prstGeom prst="round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Audyt technologiczny</a:t>
                  </a:r>
                </a:p>
              </p:txBody>
            </p:sp>
            <p:sp>
              <p:nvSpPr>
                <p:cNvPr id="17" name="Prostokąt: zaokrąglone rogi 16">
                  <a:extLst>
                    <a:ext uri="{FF2B5EF4-FFF2-40B4-BE49-F238E27FC236}">
                      <a16:creationId xmlns:a16="http://schemas.microsoft.com/office/drawing/2014/main" id="{93261CD5-7DF9-F0F7-68F4-6566010264B2}"/>
                    </a:ext>
                  </a:extLst>
                </p:cNvPr>
                <p:cNvSpPr/>
                <p:nvPr/>
              </p:nvSpPr>
              <p:spPr>
                <a:xfrm>
                  <a:off x="6347710" y="1053859"/>
                  <a:ext cx="2149663" cy="824652"/>
                </a:xfrm>
                <a:prstGeom prst="round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Innowacja / Technologia  </a:t>
                  </a:r>
                </a:p>
              </p:txBody>
            </p:sp>
            <p:sp>
              <p:nvSpPr>
                <p:cNvPr id="18" name="Prostokąt: zaokrąglone rogi 17">
                  <a:extLst>
                    <a:ext uri="{FF2B5EF4-FFF2-40B4-BE49-F238E27FC236}">
                      <a16:creationId xmlns:a16="http://schemas.microsoft.com/office/drawing/2014/main" id="{04B0DD6D-357F-A38B-9F46-6D08A217C38E}"/>
                    </a:ext>
                  </a:extLst>
                </p:cNvPr>
                <p:cNvSpPr/>
                <p:nvPr/>
              </p:nvSpPr>
              <p:spPr>
                <a:xfrm>
                  <a:off x="3496386" y="1072307"/>
                  <a:ext cx="1626433" cy="824652"/>
                </a:xfrm>
                <a:prstGeom prst="round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Rozwiązanie </a:t>
                  </a:r>
                </a:p>
              </p:txBody>
            </p:sp>
            <p:sp>
              <p:nvSpPr>
                <p:cNvPr id="19" name="Prostokąt: zaokrąglone rogi 18">
                  <a:extLst>
                    <a:ext uri="{FF2B5EF4-FFF2-40B4-BE49-F238E27FC236}">
                      <a16:creationId xmlns:a16="http://schemas.microsoft.com/office/drawing/2014/main" id="{6176FDF4-64BC-4FAD-691D-57169590FB15}"/>
                    </a:ext>
                  </a:extLst>
                </p:cNvPr>
                <p:cNvSpPr/>
                <p:nvPr/>
              </p:nvSpPr>
              <p:spPr>
                <a:xfrm>
                  <a:off x="6347710" y="3925607"/>
                  <a:ext cx="2149663" cy="824652"/>
                </a:xfrm>
                <a:prstGeom prst="round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 Strategia komercjalizacji </a:t>
                  </a:r>
                </a:p>
              </p:txBody>
            </p:sp>
            <p:sp>
              <p:nvSpPr>
                <p:cNvPr id="20" name="Prostokąt: zaokrąglone rogi 19">
                  <a:extLst>
                    <a:ext uri="{FF2B5EF4-FFF2-40B4-BE49-F238E27FC236}">
                      <a16:creationId xmlns:a16="http://schemas.microsoft.com/office/drawing/2014/main" id="{397F40E9-194D-D1EB-BAE9-1EE79DAEE496}"/>
                    </a:ext>
                  </a:extLst>
                </p:cNvPr>
                <p:cNvSpPr/>
                <p:nvPr/>
              </p:nvSpPr>
              <p:spPr>
                <a:xfrm>
                  <a:off x="3403481" y="3899784"/>
                  <a:ext cx="1720004" cy="824652"/>
                </a:xfrm>
                <a:prstGeom prst="round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Komercjalizacja  </a:t>
                  </a:r>
                </a:p>
              </p:txBody>
            </p:sp>
            <p:sp>
              <p:nvSpPr>
                <p:cNvPr id="21" name="Strzałka: w prawo 20">
                  <a:extLst>
                    <a:ext uri="{FF2B5EF4-FFF2-40B4-BE49-F238E27FC236}">
                      <a16:creationId xmlns:a16="http://schemas.microsoft.com/office/drawing/2014/main" id="{F24B11E4-D723-D120-D06D-EE52E55F5362}"/>
                    </a:ext>
                  </a:extLst>
                </p:cNvPr>
                <p:cNvSpPr/>
                <p:nvPr/>
              </p:nvSpPr>
              <p:spPr>
                <a:xfrm>
                  <a:off x="5200865" y="1369263"/>
                  <a:ext cx="1071797" cy="256811"/>
                </a:xfrm>
                <a:prstGeom prst="rightArrow">
                  <a:avLst/>
                </a:prstGeom>
                <a:solidFill>
                  <a:srgbClr val="0070C0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67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22" name="Prostokąt: zaokrąglone rogi 21">
                  <a:extLst>
                    <a:ext uri="{FF2B5EF4-FFF2-40B4-BE49-F238E27FC236}">
                      <a16:creationId xmlns:a16="http://schemas.microsoft.com/office/drawing/2014/main" id="{A41771AE-142C-E8CE-8AE9-04C3523619BC}"/>
                    </a:ext>
                  </a:extLst>
                </p:cNvPr>
                <p:cNvSpPr/>
                <p:nvPr/>
              </p:nvSpPr>
              <p:spPr>
                <a:xfrm>
                  <a:off x="628649" y="3895686"/>
                  <a:ext cx="1639848" cy="824652"/>
                </a:xfrm>
                <a:prstGeom prst="round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Wdrożenie  </a:t>
                  </a:r>
                </a:p>
              </p:txBody>
            </p:sp>
            <p:sp>
              <p:nvSpPr>
                <p:cNvPr id="23" name="Strzałka: zakrzywiona w lewo 22">
                  <a:extLst>
                    <a:ext uri="{FF2B5EF4-FFF2-40B4-BE49-F238E27FC236}">
                      <a16:creationId xmlns:a16="http://schemas.microsoft.com/office/drawing/2014/main" id="{AB15B5F1-CF8E-ACAE-6324-E6E3CF010BE9}"/>
                    </a:ext>
                  </a:extLst>
                </p:cNvPr>
                <p:cNvSpPr/>
                <p:nvPr/>
              </p:nvSpPr>
              <p:spPr>
                <a:xfrm>
                  <a:off x="8531213" y="1466185"/>
                  <a:ext cx="385275" cy="887620"/>
                </a:xfrm>
                <a:prstGeom prst="curvedLeftArrow">
                  <a:avLst>
                    <a:gd name="adj1" fmla="val 15972"/>
                    <a:gd name="adj2" fmla="val 50000"/>
                    <a:gd name="adj3" fmla="val 25000"/>
                  </a:avLst>
                </a:prstGeom>
                <a:solidFill>
                  <a:srgbClr val="0070C0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67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24" name="Strzałka: zakrzywiona w lewo 23">
                  <a:extLst>
                    <a:ext uri="{FF2B5EF4-FFF2-40B4-BE49-F238E27FC236}">
                      <a16:creationId xmlns:a16="http://schemas.microsoft.com/office/drawing/2014/main" id="{92711FEA-F5DA-C11D-1EEB-E56872D0344E}"/>
                    </a:ext>
                  </a:extLst>
                </p:cNvPr>
                <p:cNvSpPr/>
                <p:nvPr/>
              </p:nvSpPr>
              <p:spPr>
                <a:xfrm>
                  <a:off x="8573230" y="2511963"/>
                  <a:ext cx="385275" cy="887620"/>
                </a:xfrm>
                <a:prstGeom prst="curvedLeftArrow">
                  <a:avLst>
                    <a:gd name="adj1" fmla="val 15972"/>
                    <a:gd name="adj2" fmla="val 50000"/>
                    <a:gd name="adj3" fmla="val 25000"/>
                  </a:avLst>
                </a:prstGeom>
                <a:solidFill>
                  <a:srgbClr val="0070C0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67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25" name="Strzałka: zakrzywiona w lewo 24">
                  <a:extLst>
                    <a:ext uri="{FF2B5EF4-FFF2-40B4-BE49-F238E27FC236}">
                      <a16:creationId xmlns:a16="http://schemas.microsoft.com/office/drawing/2014/main" id="{D5FE9E52-8CB7-AE36-71BB-EBD6DDA45AA7}"/>
                    </a:ext>
                  </a:extLst>
                </p:cNvPr>
                <p:cNvSpPr/>
                <p:nvPr/>
              </p:nvSpPr>
              <p:spPr>
                <a:xfrm>
                  <a:off x="8593834" y="3569367"/>
                  <a:ext cx="385275" cy="887620"/>
                </a:xfrm>
                <a:prstGeom prst="curvedLeftArrow">
                  <a:avLst>
                    <a:gd name="adj1" fmla="val 15972"/>
                    <a:gd name="adj2" fmla="val 50000"/>
                    <a:gd name="adj3" fmla="val 25000"/>
                  </a:avLst>
                </a:prstGeom>
                <a:solidFill>
                  <a:srgbClr val="0070C0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67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8" name="Grupa 7">
                <a:extLst>
                  <a:ext uri="{FF2B5EF4-FFF2-40B4-BE49-F238E27FC236}">
                    <a16:creationId xmlns:a16="http://schemas.microsoft.com/office/drawing/2014/main" id="{A7A40F34-E91E-0C9B-E415-7CEAB39E70BC}"/>
                  </a:ext>
                </a:extLst>
              </p:cNvPr>
              <p:cNvGrpSpPr/>
              <p:nvPr/>
            </p:nvGrpSpPr>
            <p:grpSpPr>
              <a:xfrm>
                <a:off x="265121" y="2167244"/>
                <a:ext cx="6045068" cy="1560315"/>
                <a:chOff x="296973" y="2170022"/>
                <a:chExt cx="6045068" cy="1560315"/>
              </a:xfrm>
              <a:solidFill>
                <a:srgbClr val="70AD47">
                  <a:lumMod val="40000"/>
                  <a:lumOff val="60000"/>
                </a:srgbClr>
              </a:solidFill>
            </p:grpSpPr>
            <p:sp>
              <p:nvSpPr>
                <p:cNvPr id="9" name="Owal 8">
                  <a:extLst>
                    <a:ext uri="{FF2B5EF4-FFF2-40B4-BE49-F238E27FC236}">
                      <a16:creationId xmlns:a16="http://schemas.microsoft.com/office/drawing/2014/main" id="{1D6220AB-BA9D-F14A-F80A-75D878CC317C}"/>
                    </a:ext>
                  </a:extLst>
                </p:cNvPr>
                <p:cNvSpPr/>
                <p:nvPr/>
              </p:nvSpPr>
              <p:spPr>
                <a:xfrm>
                  <a:off x="3264940" y="2170022"/>
                  <a:ext cx="1658580" cy="1558977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Brokerzy innowacji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PCI</a:t>
                  </a:r>
                </a:p>
              </p:txBody>
            </p:sp>
            <p:sp>
              <p:nvSpPr>
                <p:cNvPr id="10" name="Owal 9">
                  <a:extLst>
                    <a:ext uri="{FF2B5EF4-FFF2-40B4-BE49-F238E27FC236}">
                      <a16:creationId xmlns:a16="http://schemas.microsoft.com/office/drawing/2014/main" id="{B83E82CF-6051-6357-C4CE-FAE640A41956}"/>
                    </a:ext>
                  </a:extLst>
                </p:cNvPr>
                <p:cNvSpPr/>
                <p:nvPr/>
              </p:nvSpPr>
              <p:spPr>
                <a:xfrm>
                  <a:off x="296973" y="2170023"/>
                  <a:ext cx="1784222" cy="1558977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733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Dział Programów Grantowych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733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PCI</a:t>
                  </a:r>
                </a:p>
              </p:txBody>
            </p:sp>
            <p:sp>
              <p:nvSpPr>
                <p:cNvPr id="11" name="Owal 10">
                  <a:extLst>
                    <a:ext uri="{FF2B5EF4-FFF2-40B4-BE49-F238E27FC236}">
                      <a16:creationId xmlns:a16="http://schemas.microsoft.com/office/drawing/2014/main" id="{FE57B5B5-FF1F-7A63-F035-7027382C0069}"/>
                    </a:ext>
                  </a:extLst>
                </p:cNvPr>
                <p:cNvSpPr/>
                <p:nvPr/>
              </p:nvSpPr>
              <p:spPr>
                <a:xfrm>
                  <a:off x="4652007" y="2171360"/>
                  <a:ext cx="1690034" cy="1558977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Uczelnie / CTT /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Naukowcy</a:t>
                  </a:r>
                </a:p>
              </p:txBody>
            </p:sp>
            <p:sp>
              <p:nvSpPr>
                <p:cNvPr id="12" name="Owal 11">
                  <a:extLst>
                    <a:ext uri="{FF2B5EF4-FFF2-40B4-BE49-F238E27FC236}">
                      <a16:creationId xmlns:a16="http://schemas.microsoft.com/office/drawing/2014/main" id="{7F40B5D6-D432-EB93-F0C5-872987E00E2E}"/>
                    </a:ext>
                  </a:extLst>
                </p:cNvPr>
                <p:cNvSpPr/>
                <p:nvPr/>
              </p:nvSpPr>
              <p:spPr>
                <a:xfrm>
                  <a:off x="1785161" y="2170024"/>
                  <a:ext cx="1784222" cy="1558977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Dział Rozwoju Technologii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PCI</a:t>
                  </a:r>
                </a:p>
              </p:txBody>
            </p:sp>
          </p:grpSp>
        </p:grpSp>
      </p:grpSp>
      <p:sp>
        <p:nvSpPr>
          <p:cNvPr id="26" name="Strzałka: w prawo 25">
            <a:extLst>
              <a:ext uri="{FF2B5EF4-FFF2-40B4-BE49-F238E27FC236}">
                <a16:creationId xmlns:a16="http://schemas.microsoft.com/office/drawing/2014/main" id="{C69446A9-0A7E-9D25-4E7D-BE292B6B9867}"/>
              </a:ext>
            </a:extLst>
          </p:cNvPr>
          <p:cNvSpPr/>
          <p:nvPr/>
        </p:nvSpPr>
        <p:spPr>
          <a:xfrm>
            <a:off x="3459978" y="2296789"/>
            <a:ext cx="1220314" cy="2586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54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>
            <a:cxnSpLocks/>
          </p:cNvCxnSpPr>
          <p:nvPr/>
        </p:nvCxnSpPr>
        <p:spPr>
          <a:xfrm>
            <a:off x="0" y="915360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8">
            <a:extLst>
              <a:ext uri="{FF2B5EF4-FFF2-40B4-BE49-F238E27FC236}">
                <a16:creationId xmlns:a16="http://schemas.microsoft.com/office/drawing/2014/main" id="{ABFAF3D2-3C61-F476-0DFD-2AB67C8A8D0E}"/>
              </a:ext>
            </a:extLst>
          </p:cNvPr>
          <p:cNvSpPr txBox="1"/>
          <p:nvPr/>
        </p:nvSpPr>
        <p:spPr>
          <a:xfrm>
            <a:off x="767408" y="269029"/>
            <a:ext cx="957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Działalność Platformy 2: Rozwój Technologii </a:t>
            </a:r>
            <a:endParaRPr lang="zh-CN" altLang="en-US" sz="3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Symbol zastępczy zawartości 2">
            <a:extLst>
              <a:ext uri="{FF2B5EF4-FFF2-40B4-BE49-F238E27FC236}">
                <a16:creationId xmlns:a16="http://schemas.microsoft.com/office/drawing/2014/main" id="{E52DAD04-E07E-0AF9-C1D2-BC2DBE95AC3C}"/>
              </a:ext>
            </a:extLst>
          </p:cNvPr>
          <p:cNvSpPr txBox="1">
            <a:spLocks/>
          </p:cNvSpPr>
          <p:nvPr/>
        </p:nvSpPr>
        <p:spPr>
          <a:xfrm>
            <a:off x="407368" y="1196752"/>
            <a:ext cx="10945216" cy="5493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buNone/>
            </a:pPr>
            <a:r>
              <a:rPr lang="pl-PL" sz="1800" b="1" i="0" dirty="0">
                <a:effectLst/>
                <a:latin typeface="+mn-lt"/>
                <a:ea typeface="Cambria" panose="02040503050406030204" pitchFamily="18" charset="0"/>
              </a:rPr>
              <a:t>Zapewnia kompleksowe wsparcie zespołom naukowym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i="0" dirty="0">
                <a:effectLst/>
                <a:latin typeface="+mn-lt"/>
                <a:ea typeface="Cambria" panose="02040503050406030204" pitchFamily="18" charset="0"/>
              </a:rPr>
              <a:t>Usługi doradcze </a:t>
            </a:r>
            <a:r>
              <a:rPr lang="pl-PL" sz="1800" b="0" i="0" dirty="0">
                <a:effectLst/>
                <a:latin typeface="+mn-lt"/>
                <a:ea typeface="Cambria" panose="02040503050406030204" pitchFamily="18" charset="0"/>
              </a:rPr>
              <a:t>w opracowywaniu </a:t>
            </a:r>
            <a:r>
              <a:rPr lang="pl-PL" sz="1800" b="1" i="0" dirty="0">
                <a:effectLst/>
                <a:latin typeface="+mn-lt"/>
                <a:ea typeface="Cambria" panose="02040503050406030204" pitchFamily="18" charset="0"/>
              </a:rPr>
              <a:t>strategii komercjalizacji, modeli biznesowych, szacowanie  potencjału komercyjnego rozwiązań naukowych</a:t>
            </a:r>
            <a:r>
              <a:rPr lang="pl-PL" sz="1800" b="0" i="0" dirty="0">
                <a:effectLst/>
                <a:latin typeface="+mn-lt"/>
                <a:ea typeface="Cambria" panose="02040503050406030204" pitchFamily="18" charset="0"/>
              </a:rPr>
              <a:t>, opracowanie modeli finansowania i wdrażania innowacji w poszczególnych obszarach przemysłu,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0" i="0" dirty="0">
                <a:effectLst/>
                <a:latin typeface="+mn-lt"/>
                <a:ea typeface="Cambria" panose="02040503050406030204" pitchFamily="18" charset="0"/>
              </a:rPr>
              <a:t>Organizacja </a:t>
            </a:r>
            <a:r>
              <a:rPr lang="pl-PL" sz="1800" b="1" i="0" dirty="0">
                <a:effectLst/>
                <a:latin typeface="+mn-lt"/>
                <a:ea typeface="Cambria" panose="02040503050406030204" pitchFamily="18" charset="0"/>
              </a:rPr>
              <a:t>wydarzeń na styku nauki i biznesu</a:t>
            </a:r>
            <a:r>
              <a:rPr lang="pl-PL" sz="1800" b="0" i="0" dirty="0">
                <a:effectLst/>
                <a:latin typeface="+mn-lt"/>
                <a:ea typeface="Cambria" panose="02040503050406030204" pitchFamily="18" charset="0"/>
              </a:rPr>
              <a:t>, szkoleń, 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0" i="0" dirty="0">
                <a:effectLst/>
                <a:latin typeface="+mn-lt"/>
                <a:ea typeface="Cambria" panose="02040503050406030204" pitchFamily="18" charset="0"/>
              </a:rPr>
              <a:t>Wsparcie w </a:t>
            </a:r>
            <a:r>
              <a:rPr lang="pl-PL" sz="1800" b="1" i="0" dirty="0">
                <a:effectLst/>
                <a:latin typeface="+mn-lt"/>
                <a:ea typeface="Cambria" panose="02040503050406030204" pitchFamily="18" charset="0"/>
              </a:rPr>
              <a:t>prezentowaniu wypracowanych innowacji podczas targów</a:t>
            </a:r>
            <a:r>
              <a:rPr lang="pl-PL" sz="1800" b="0" i="0" dirty="0">
                <a:effectLst/>
                <a:latin typeface="+mn-lt"/>
                <a:ea typeface="Cambria" panose="02040503050406030204" pitchFamily="18" charset="0"/>
              </a:rPr>
              <a:t>, misji gospodarczych, itp.,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0" i="0" dirty="0">
                <a:effectLst/>
                <a:latin typeface="+mn-lt"/>
                <a:ea typeface="Cambria" panose="02040503050406030204" pitchFamily="18" charset="0"/>
              </a:rPr>
              <a:t>Pomoc w </a:t>
            </a:r>
            <a:r>
              <a:rPr lang="pl-PL" sz="1800" b="1" i="0" dirty="0">
                <a:effectLst/>
                <a:latin typeface="+mn-lt"/>
                <a:ea typeface="Cambria" panose="02040503050406030204" pitchFamily="18" charset="0"/>
              </a:rPr>
              <a:t>wskazaniu możliwości finansowania projektów </a:t>
            </a:r>
            <a:r>
              <a:rPr lang="pl-PL" sz="1800" b="0" i="0" dirty="0">
                <a:effectLst/>
                <a:latin typeface="+mn-lt"/>
                <a:ea typeface="Cambria" panose="02040503050406030204" pitchFamily="18" charset="0"/>
              </a:rPr>
              <a:t>badawczo-rozwojowych,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+mn-lt"/>
                <a:ea typeface="Cambria" panose="02040503050406030204" pitchFamily="18" charset="0"/>
              </a:rPr>
              <a:t>Wskazanie </a:t>
            </a:r>
            <a:r>
              <a:rPr lang="pl-PL" sz="1800" b="1" i="0" dirty="0">
                <a:effectLst/>
                <a:latin typeface="+mn-lt"/>
                <a:ea typeface="Cambria" panose="02040503050406030204" pitchFamily="18" charset="0"/>
              </a:rPr>
              <a:t>dalszych perspektyw rozwoju </a:t>
            </a:r>
            <a:r>
              <a:rPr lang="pl-PL" sz="1800" b="0" i="0" dirty="0">
                <a:effectLst/>
                <a:latin typeface="+mn-lt"/>
                <a:ea typeface="Cambria" panose="02040503050406030204" pitchFamily="18" charset="0"/>
              </a:rPr>
              <a:t>projektu mając na celu ich wdrożenie.</a:t>
            </a:r>
            <a:endParaRPr kumimoji="0" lang="pl-PL" sz="1800" b="1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1800" b="1" kern="100" dirty="0">
                <a:solidFill>
                  <a:sysClr val="windowText" lastClr="0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Organizacja Szkoleń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1800" b="1" kern="100" dirty="0">
                <a:solidFill>
                  <a:sysClr val="windowText" lastClr="000000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23972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0" y="699701"/>
            <a:ext cx="11161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Inteligentna technologia optymalizacji zadań logistycznych </a:t>
            </a:r>
          </a:p>
          <a:p>
            <a:pPr lvl="0">
              <a:defRPr/>
            </a:pP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dla bezzałogowych statków powietrznych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119336" y="1357024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9F57E83-3B44-FAA3-CF73-CD1AF56FE171}"/>
              </a:ext>
            </a:extLst>
          </p:cNvPr>
          <p:cNvSpPr txBox="1"/>
          <p:nvPr/>
        </p:nvSpPr>
        <p:spPr>
          <a:xfrm>
            <a:off x="335360" y="1844400"/>
            <a:ext cx="475252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Opracowana technologia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optymalizacji modelu ALMM  dla systemu optymalizacji zadań lotniczych zespołu dronów pracujących jednocześnie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black"/>
                </a:solidFill>
                <a:ea typeface="Cambria" panose="02040503050406030204" pitchFamily="18" charset="0"/>
              </a:rPr>
              <a:t>-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umożliwi optymalizację zadań logistycznych uwzględniając wszystkie ograniczenia czasowe w nich występujące oraz wszystkie dynamicznie pojawiające się zakłócenia, które zostały uwzględnione w modelu.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black"/>
                </a:solidFill>
                <a:ea typeface="Cambria" panose="02040503050406030204" pitchFamily="18" charset="0"/>
              </a:rPr>
              <a:t>- zastosowanie w branży lotnictwa, spedycji, przewozów towarów i transportu.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F54235C-AACE-418D-8EA2-73221A926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2" y="1825071"/>
            <a:ext cx="6407591" cy="431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4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79376" y="260648"/>
            <a:ext cx="10153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Wykrywanie naruszeń </a:t>
            </a:r>
            <a:r>
              <a:rPr lang="pl-PL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cyberbezpieczeństwa</a:t>
            </a: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 </a:t>
            </a:r>
            <a:r>
              <a:rPr lang="pl-PL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eksfiltracji</a:t>
            </a: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danych w instytucjonalnym ruchu sieciowym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9F57E83-3B44-FAA3-CF73-CD1AF56FE171}"/>
              </a:ext>
            </a:extLst>
          </p:cNvPr>
          <p:cNvSpPr txBox="1"/>
          <p:nvPr/>
        </p:nvSpPr>
        <p:spPr>
          <a:xfrm>
            <a:off x="8597561" y="1997839"/>
            <a:ext cx="34602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Opracowano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algorytm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w którego skład wchodzi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zbiór przedziałowo-rozmytych reguł asocjacyjnych,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pozwalający na wykrywanie anomalii w ruchu sieciowym spowodowanych in/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eksfiltracją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danych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i dający możliwość wykonania testów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w warunkach zbliżonych do rzeczywistych.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131080-4232-E718-FD1C-B03525578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4" t="31101" r="18698" b="11151"/>
          <a:stretch/>
        </p:blipFill>
        <p:spPr>
          <a:xfrm>
            <a:off x="145281" y="2420891"/>
            <a:ext cx="8452280" cy="415067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30A1F8F-5A63-D10D-9186-5ADC2B10733E}"/>
              </a:ext>
            </a:extLst>
          </p:cNvPr>
          <p:cNvSpPr txBox="1"/>
          <p:nvPr/>
        </p:nvSpPr>
        <p:spPr>
          <a:xfrm>
            <a:off x="1019436" y="176639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ea typeface="Cambria" panose="02040503050406030204" pitchFamily="18" charset="0"/>
              </a:rPr>
              <a:t>Schemat zaprojektowanej architektury</a:t>
            </a:r>
          </a:p>
        </p:txBody>
      </p:sp>
    </p:spTree>
    <p:extLst>
      <p:ext uri="{BB962C8B-B14F-4D97-AF65-F5344CB8AC3E}">
        <p14:creationId xmlns:p14="http://schemas.microsoft.com/office/powerpoint/2010/main" val="38109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75368" y="364402"/>
            <a:ext cx="6916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Monitorowanie potoków pasażerskich </a:t>
            </a:r>
          </a:p>
          <a:p>
            <a:pPr lvl="0">
              <a:defRPr/>
            </a:pPr>
            <a:r>
              <a:rPr lang="pl-PL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 transporcie publicznym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-27942" y="1321133"/>
            <a:ext cx="4323742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9F57E83-3B44-FAA3-CF73-CD1AF56FE171}"/>
              </a:ext>
            </a:extLst>
          </p:cNvPr>
          <p:cNvSpPr txBox="1"/>
          <p:nvPr/>
        </p:nvSpPr>
        <p:spPr>
          <a:xfrm>
            <a:off x="346395" y="1939333"/>
            <a:ext cx="518457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śledzenie i analizowanie ruchu pasażerskiego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w celu zoptymalizowania i poprawy jakości usług transportowych,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ustalenie rzeczywistych informacji nt. </a:t>
            </a:r>
            <a:r>
              <a:rPr kumimoji="0" lang="pl-PL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zachowań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komunikacyjnych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pasażerów komunikacji miejskiej (np. na jakich odległościach najczęściej podróżują, jak długo trwa podróż, jak chętnie wykonywane są przesiadki…) oraz pozyskanie danych związanych z rzeczywistymi potrzebami podróżowania (źródła i cele podróży),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rozwiązanie pozwala 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zebrać statystycznie dużą liczbę danych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dotyczących podróży wykonywanych w transporcie miejskim stosunkowo niewielkim kosztem. </a:t>
            </a:r>
            <a:endParaRPr lang="pl-PL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FDE3F6-8BD6-00BB-F022-905C3C2CB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07" t="21650" r="40550" b="15350"/>
          <a:stretch/>
        </p:blipFill>
        <p:spPr>
          <a:xfrm rot="5400000">
            <a:off x="7950787" y="84039"/>
            <a:ext cx="3097652" cy="489103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911E3A7-C648-D8A5-8FEB-D7240E7B7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87914"/>
            <a:ext cx="5058547" cy="30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12944</TotalTime>
  <Words>2159</Words>
  <Application>Microsoft Office PowerPoint</Application>
  <PresentationFormat>Panoramiczny</PresentationFormat>
  <Paragraphs>237</Paragraphs>
  <Slides>28</Slides>
  <Notes>23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</vt:lpstr>
      <vt:lpstr>Encode Sans</vt:lpstr>
      <vt:lpstr>inherit</vt:lpstr>
      <vt:lpstr>Roboto</vt:lpstr>
      <vt:lpstr>Wingdings</vt:lpstr>
      <vt:lpstr>Office 主题</vt:lpstr>
      <vt:lpstr>1_Office 主题</vt:lpstr>
      <vt:lpstr>Prezentacja programu PowerPoint</vt:lpstr>
      <vt:lpstr>Prezentacja programu PowerPoint</vt:lpstr>
      <vt:lpstr>PCI - Przestrzeń rozwoju technologii</vt:lpstr>
      <vt:lpstr>Wyzwania w rozwoju technologii</vt:lpstr>
      <vt:lpstr>Grant jako etap procesu rozwoju technologii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PCI – przestrzeń rozwoju kompetencji</vt:lpstr>
      <vt:lpstr>Prezentacja programu PowerPoint</vt:lpstr>
      <vt:lpstr>Prezentacja programu PowerPoint</vt:lpstr>
      <vt:lpstr>Prezentacja programu PowerPoint</vt:lpstr>
      <vt:lpstr>Prezentacja programu PowerPoint</vt:lpstr>
      <vt:lpstr>Akademia Protolab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Timea Sulenta</cp:lastModifiedBy>
  <cp:revision>249</cp:revision>
  <cp:lastPrinted>2023-06-13T14:26:47Z</cp:lastPrinted>
  <dcterms:created xsi:type="dcterms:W3CDTF">2017-01-18T01:49:11Z</dcterms:created>
  <dcterms:modified xsi:type="dcterms:W3CDTF">2023-09-18T03:11:38Z</dcterms:modified>
</cp:coreProperties>
</file>